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86" r:id="rId2"/>
  </p:sldMasterIdLst>
  <p:notesMasterIdLst>
    <p:notesMasterId r:id="rId39"/>
  </p:notesMasterIdLst>
  <p:sldIdLst>
    <p:sldId id="302" r:id="rId3"/>
    <p:sldId id="282" r:id="rId4"/>
    <p:sldId id="314" r:id="rId5"/>
    <p:sldId id="304" r:id="rId6"/>
    <p:sldId id="306" r:id="rId7"/>
    <p:sldId id="333" r:id="rId8"/>
    <p:sldId id="329" r:id="rId9"/>
    <p:sldId id="330" r:id="rId10"/>
    <p:sldId id="331" r:id="rId11"/>
    <p:sldId id="332" r:id="rId12"/>
    <p:sldId id="335" r:id="rId13"/>
    <p:sldId id="308" r:id="rId14"/>
    <p:sldId id="339" r:id="rId15"/>
    <p:sldId id="340" r:id="rId16"/>
    <p:sldId id="343" r:id="rId17"/>
    <p:sldId id="360" r:id="rId18"/>
    <p:sldId id="345" r:id="rId19"/>
    <p:sldId id="359" r:id="rId20"/>
    <p:sldId id="346" r:id="rId21"/>
    <p:sldId id="341" r:id="rId22"/>
    <p:sldId id="347" r:id="rId23"/>
    <p:sldId id="342" r:id="rId24"/>
    <p:sldId id="348" r:id="rId25"/>
    <p:sldId id="349" r:id="rId26"/>
    <p:sldId id="350" r:id="rId27"/>
    <p:sldId id="351" r:id="rId28"/>
    <p:sldId id="309" r:id="rId29"/>
    <p:sldId id="353" r:id="rId30"/>
    <p:sldId id="361" r:id="rId31"/>
    <p:sldId id="362" r:id="rId32"/>
    <p:sldId id="352" r:id="rId33"/>
    <p:sldId id="356" r:id="rId34"/>
    <p:sldId id="357" r:id="rId35"/>
    <p:sldId id="310" r:id="rId36"/>
    <p:sldId id="358" r:id="rId37"/>
    <p:sldId id="338" r:id="rId38"/>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457200" algn="l" rtl="0" fontAlgn="base">
      <a:spcBef>
        <a:spcPct val="0"/>
      </a:spcBef>
      <a:spcAft>
        <a:spcPct val="0"/>
      </a:spcAft>
      <a:defRPr kern="1200">
        <a:solidFill>
          <a:schemeClr val="tx1"/>
        </a:solidFill>
        <a:latin typeface="Verdana" pitchFamily="34" charset="0"/>
        <a:ea typeface="+mn-ea"/>
        <a:cs typeface="+mn-cs"/>
      </a:defRPr>
    </a:lvl2pPr>
    <a:lvl3pPr marL="914400" algn="l" rtl="0" fontAlgn="base">
      <a:spcBef>
        <a:spcPct val="0"/>
      </a:spcBef>
      <a:spcAft>
        <a:spcPct val="0"/>
      </a:spcAft>
      <a:defRPr kern="1200">
        <a:solidFill>
          <a:schemeClr val="tx1"/>
        </a:solidFill>
        <a:latin typeface="Verdana" pitchFamily="34" charset="0"/>
        <a:ea typeface="+mn-ea"/>
        <a:cs typeface="+mn-cs"/>
      </a:defRPr>
    </a:lvl3pPr>
    <a:lvl4pPr marL="1371600" algn="l" rtl="0" fontAlgn="base">
      <a:spcBef>
        <a:spcPct val="0"/>
      </a:spcBef>
      <a:spcAft>
        <a:spcPct val="0"/>
      </a:spcAft>
      <a:defRPr kern="1200">
        <a:solidFill>
          <a:schemeClr val="tx1"/>
        </a:solidFill>
        <a:latin typeface="Verdana" pitchFamily="34" charset="0"/>
        <a:ea typeface="+mn-ea"/>
        <a:cs typeface="+mn-cs"/>
      </a:defRPr>
    </a:lvl4pPr>
    <a:lvl5pPr marL="1828800" algn="l" rtl="0" fontAlgn="base">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FFFF00"/>
  </p:clrMru>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53" autoAdjust="0"/>
    <p:restoredTop sz="86441" autoAdjust="0"/>
  </p:normalViewPr>
  <p:slideViewPr>
    <p:cSldViewPr>
      <p:cViewPr varScale="1">
        <p:scale>
          <a:sx n="66" d="100"/>
          <a:sy n="66" d="100"/>
        </p:scale>
        <p:origin x="-1578" y="-114"/>
      </p:cViewPr>
      <p:guideLst>
        <p:guide orient="horz" pos="2160"/>
        <p:guide pos="2880"/>
      </p:guideLst>
    </p:cSldViewPr>
  </p:slideViewPr>
  <p:outlineViewPr>
    <p:cViewPr>
      <p:scale>
        <a:sx n="33" d="100"/>
        <a:sy n="33" d="100"/>
      </p:scale>
      <p:origin x="0" y="463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250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83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83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583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3709737A-D22D-41B5-9211-2B0D442F0D45}" type="slidenum">
              <a:rPr lang="en-GB"/>
              <a:pPr>
                <a:defRPr/>
              </a:pPr>
              <a:t>‹nº›</a:t>
            </a:fld>
            <a:endParaRPr lang="en-GB"/>
          </a:p>
        </p:txBody>
      </p:sp>
      <p:sp>
        <p:nvSpPr>
          <p:cNvPr id="8" name="Marcador de Posição do Cabeçalho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143000" y="685800"/>
            <a:ext cx="4572000" cy="3429000"/>
          </a:xfrm>
          <a:ln/>
        </p:spPr>
      </p:sp>
      <p:sp>
        <p:nvSpPr>
          <p:cNvPr id="6147" name="Notes Placeholder 2"/>
          <p:cNvSpPr>
            <a:spLocks noGrp="1"/>
          </p:cNvSpPr>
          <p:nvPr>
            <p:ph type="body" idx="1"/>
          </p:nvPr>
        </p:nvSpPr>
        <p:spPr>
          <a:noFill/>
          <a:ln/>
        </p:spPr>
        <p:txBody>
          <a:bodyPr/>
          <a:lstStyle/>
          <a:p>
            <a:endParaRPr lang="pt-PT" dirty="0" smtClean="0"/>
          </a:p>
        </p:txBody>
      </p:sp>
      <p:sp>
        <p:nvSpPr>
          <p:cNvPr id="6148" name="Slide Number Placeholder 3"/>
          <p:cNvSpPr>
            <a:spLocks noGrp="1"/>
          </p:cNvSpPr>
          <p:nvPr>
            <p:ph type="sldNum" sz="quarter" idx="5"/>
          </p:nvPr>
        </p:nvSpPr>
        <p:spPr>
          <a:noFill/>
        </p:spPr>
        <p:txBody>
          <a:bodyPr/>
          <a:lstStyle/>
          <a:p>
            <a:fld id="{8BA01B2F-DB50-4246-859F-847D7B0024E6}" type="slidenum">
              <a:rPr lang="en-GB" smtClean="0"/>
              <a:pPr/>
              <a:t>1</a:t>
            </a:fld>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err="1" smtClean="0">
                <a:solidFill>
                  <a:schemeClr val="tx1"/>
                </a:solidFill>
                <a:latin typeface="Times New Roman" pitchFamily="18" charset="0"/>
                <a:ea typeface="+mn-ea"/>
                <a:cs typeface="+mn-cs"/>
              </a:rPr>
              <a:t>Object</a:t>
            </a:r>
            <a:r>
              <a:rPr lang="pt-PT" sz="1200" i="0" kern="1200" baseline="0" dirty="0" smtClean="0">
                <a:solidFill>
                  <a:schemeClr val="tx1"/>
                </a:solidFill>
                <a:latin typeface="Times New Roman" pitchFamily="18" charset="0"/>
                <a:ea typeface="+mn-ea"/>
                <a:cs typeface="+mn-cs"/>
              </a:rPr>
              <a:t> Broker </a:t>
            </a:r>
            <a:r>
              <a:rPr lang="pt-PT" sz="1200" i="0" kern="1200" baseline="0" dirty="0" err="1" smtClean="0">
                <a:solidFill>
                  <a:schemeClr val="tx1"/>
                </a:solidFill>
                <a:latin typeface="Times New Roman" pitchFamily="18" charset="0"/>
                <a:ea typeface="+mn-ea"/>
                <a:cs typeface="+mn-cs"/>
              </a:rPr>
              <a:t>Infrastrucutre</a:t>
            </a:r>
            <a:r>
              <a:rPr lang="pt-PT" sz="1200" i="0" kern="1200" baseline="0" dirty="0" smtClean="0">
                <a:solidFill>
                  <a:schemeClr val="tx1"/>
                </a:solidFill>
                <a:latin typeface="Times New Roman" pitchFamily="18" charset="0"/>
                <a:ea typeface="+mn-ea"/>
                <a:cs typeface="+mn-cs"/>
              </a:rPr>
              <a:t> for </a:t>
            </a:r>
            <a:r>
              <a:rPr lang="pt-PT" sz="1200" i="0" kern="1200" baseline="0" dirty="0" err="1" smtClean="0">
                <a:solidFill>
                  <a:schemeClr val="tx1"/>
                </a:solidFill>
                <a:latin typeface="Times New Roman" pitchFamily="18" charset="0"/>
                <a:ea typeface="+mn-ea"/>
                <a:cs typeface="+mn-cs"/>
              </a:rPr>
              <a:t>Wide</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Area</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Network</a:t>
            </a:r>
            <a:r>
              <a:rPr lang="pt-PT" sz="1200" i="0" kern="1200" baseline="0" dirty="0" smtClean="0">
                <a:solidFill>
                  <a:schemeClr val="tx1"/>
                </a:solidFill>
                <a:latin typeface="Times New Roman" pitchFamily="18" charset="0"/>
                <a:ea typeface="+mn-ea"/>
                <a:cs typeface="+mn-cs"/>
              </a:rPr>
              <a:t> (OBIWAN) [27] é uma plataforma middleware que permite desenvolverem aplicações distribuídas sem que para tal o programador seja obrigado a desviar-se da lógica da aplicação. </a:t>
            </a:r>
          </a:p>
          <a:p>
            <a:r>
              <a:rPr lang="pt-PT" sz="1200" kern="1200" baseline="0" dirty="0" smtClean="0">
                <a:solidFill>
                  <a:schemeClr val="tx1"/>
                </a:solidFill>
                <a:latin typeface="Times New Roman" pitchFamily="18" charset="0"/>
                <a:ea typeface="+mn-ea"/>
                <a:cs typeface="+mn-cs"/>
              </a:rPr>
              <a:t>Com o OBIWAN a aplicação poderá ser programada para em tempo de execução mudar o paradigma de invocação: chamada remota, chamada local ou agente móvel. A criação e gestão de réplicas é feita de forma transparente, no entanto o programador poderá controlar, em tempo de execução, a quantidade de objectos replicados. </a:t>
            </a:r>
          </a:p>
          <a:p>
            <a:r>
              <a:rPr lang="pt-PT" sz="1200" kern="1200" baseline="0" dirty="0" smtClean="0">
                <a:solidFill>
                  <a:schemeClr val="tx1"/>
                </a:solidFill>
                <a:latin typeface="Times New Roman" pitchFamily="18" charset="0"/>
                <a:ea typeface="+mn-ea"/>
                <a:cs typeface="+mn-cs"/>
              </a:rPr>
              <a:t>OBIWAN tem um módulo de replicação que é responsável por lidar com todo os aspectos relacionados com a criação de réplicas pois permite: 1) que a aplicação escolha, em tempo de execução, o paradigma de invocação, 2) a replicação incremental de um grande grupo de objectos e 3) a criação de grupos de objectos dinâmicos. </a:t>
            </a:r>
          </a:p>
          <a:p>
            <a:r>
              <a:rPr lang="pt-PT" sz="1200" kern="1200" baseline="0" dirty="0" smtClean="0">
                <a:solidFill>
                  <a:schemeClr val="tx1"/>
                </a:solidFill>
                <a:latin typeface="Times New Roman" pitchFamily="18" charset="0"/>
                <a:ea typeface="+mn-ea"/>
                <a:cs typeface="+mn-cs"/>
              </a:rPr>
              <a:t>No que diz respeito a DGC, o OBIWAN fornece um mecanismo que resolve alguns problemas de DGC causados pela replicação de objectos, por exemplo, a possibilidade da existência de réplicas. Para tal o algoritmo de DGC que funciona correctamente na presença de réplicas e é independente do protocolo que mantém a coerência dessas réplicas. Destaque-se que a execução deste mecanismo tem um impacto mínimo na aplicação. </a:t>
            </a:r>
          </a:p>
          <a:p>
            <a:r>
              <a:rPr lang="pt-PT" sz="1200" kern="1200" baseline="0" dirty="0" smtClean="0">
                <a:solidFill>
                  <a:schemeClr val="tx1"/>
                </a:solidFill>
                <a:latin typeface="Times New Roman" pitchFamily="18" charset="0"/>
                <a:ea typeface="+mn-ea"/>
                <a:cs typeface="+mn-cs"/>
              </a:rPr>
              <a:t>A utilização de agentes móveis levanta diversas preocupações de segurança, como por exemplo, controlo do fluxo de informação e autorização. Uma das questões mais importantes é a definição de quais as operações o agente está autorizado a realizar e quais as operações cujo agente está impedido ou obrigado a realizar. Como solução para este problema o OBIWAN fornece suporte à definição e execução de políticas de segurança baseadas em eventos anteriores. Este suporte é extremamente importante no sentido em que permite a organização de políticas de segurança, nas quais o comportamento do agente influencia as permissões. Deste modo o agente local pode permitir ou impedir, baseado no comportamento passado do agente móvel nessa ou noutra máquina, o acesso a recursos protegidos. </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10</a:t>
            </a:fld>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err="1" smtClean="0">
                <a:solidFill>
                  <a:schemeClr val="tx1"/>
                </a:solidFill>
                <a:latin typeface="Times New Roman" pitchFamily="18" charset="0"/>
                <a:ea typeface="+mn-ea"/>
                <a:cs typeface="+mn-cs"/>
              </a:rPr>
              <a:t>Seven</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Degrees</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of</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Separation</a:t>
            </a:r>
            <a:r>
              <a:rPr lang="pt-PT" sz="1200" i="0" kern="1200" baseline="0" dirty="0" smtClean="0">
                <a:solidFill>
                  <a:schemeClr val="tx1"/>
                </a:solidFill>
                <a:latin typeface="Times New Roman" pitchFamily="18" charset="0"/>
                <a:ea typeface="+mn-ea"/>
                <a:cs typeface="+mn-cs"/>
              </a:rPr>
              <a:t> (7DS) [28] é um sistema que permite troca de informação entre dispositivos que têm uma ligação intermitente à Internet. Neste sistema alguns dos participantes da rede obtêm dados de diversos servidores na Internet e armazenam esses dados. Após esta operação podem trocar os dados armazenados com dispositivos que não têm acesso à Internet. Os dados trocados podem ser páginas Web, mapas, vídeos de curta duração, músicas e qualquer outro tipo de objectos com tamanho modesto. </a:t>
            </a:r>
          </a:p>
          <a:p>
            <a:r>
              <a:rPr lang="pt-PT" sz="1200" kern="1200" baseline="0" dirty="0" smtClean="0">
                <a:solidFill>
                  <a:schemeClr val="tx1"/>
                </a:solidFill>
                <a:latin typeface="Times New Roman" pitchFamily="18" charset="0"/>
                <a:ea typeface="+mn-ea"/>
                <a:cs typeface="+mn-cs"/>
              </a:rPr>
              <a:t>Este sistema foi criado de forma a aproveitar os benefícios das redes sem fios, implementando para tal um protocolo de cooperação entre dispositivos, para assim ambos obterem benefícios. Um facto explorado por este sistema é a localização da informação se concentrar em determinadas zonas. Por exemplo é muito provável que os passageiros do metropolitano queriam ler, pela manhã, os jornais diários. No entanto pessoas que estão em movimento têm preferências mais diversificadas. </a:t>
            </a:r>
          </a:p>
          <a:p>
            <a:r>
              <a:rPr lang="pt-PT" sz="1200" kern="1200" baseline="0" dirty="0" smtClean="0">
                <a:solidFill>
                  <a:schemeClr val="tx1"/>
                </a:solidFill>
                <a:latin typeface="Times New Roman" pitchFamily="18" charset="0"/>
                <a:ea typeface="+mn-ea"/>
                <a:cs typeface="+mn-cs"/>
              </a:rPr>
              <a:t>7DS fornece alguns mecanismos de replicação de dados numa rede ad-hoc. Todavia, não fornece mecanismo de DGC, nem políticas de segurança ou de flexibilidade de paradigmas.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ÚLTIMO</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11</a:t>
            </a:fld>
            <a:endParaRPr lang="en-GB"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smtClean="0">
                <a:solidFill>
                  <a:schemeClr val="tx1"/>
                </a:solidFill>
                <a:latin typeface="Times New Roman" pitchFamily="18" charset="0"/>
                <a:ea typeface="+mn-ea"/>
                <a:cs typeface="+mn-cs"/>
              </a:rPr>
              <a:t>O OBIHOC (nome atribuído ao sistema a implementar) será um middleware </a:t>
            </a:r>
            <a:r>
              <a:rPr lang="pt-PT" sz="1200" i="0" kern="1200" baseline="0" dirty="0" err="1" smtClean="0">
                <a:solidFill>
                  <a:schemeClr val="tx1"/>
                </a:solidFill>
                <a:latin typeface="Times New Roman" pitchFamily="18" charset="0"/>
                <a:ea typeface="+mn-ea"/>
                <a:cs typeface="+mn-cs"/>
              </a:rPr>
              <a:t>peer-to-peer</a:t>
            </a:r>
            <a:r>
              <a:rPr lang="pt-PT" sz="1200" i="0" kern="1200" baseline="0" dirty="0" smtClean="0">
                <a:solidFill>
                  <a:schemeClr val="tx1"/>
                </a:solidFill>
                <a:latin typeface="Times New Roman" pitchFamily="18" charset="0"/>
                <a:ea typeface="+mn-ea"/>
                <a:cs typeface="+mn-cs"/>
              </a:rPr>
              <a:t>, no sentido em que todos os dispositivos poderão funcionar como clientes e servidores a qualquer momento. Desta forma uma aplicação a executar num dispositivo poderá desempenhar tarefas de servidor (fornecer objectos para replicação) ou de cliente (pedir replicação de objectos de outros dispositivos). </a:t>
            </a:r>
            <a:endParaRPr lang="pt-PT" i="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12</a:t>
            </a:fld>
            <a:endParaRPr lang="en-GB"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b="1" kern="1200" dirty="0" smtClean="0">
                <a:solidFill>
                  <a:schemeClr val="tx1"/>
                </a:solidFill>
                <a:latin typeface="Times New Roman" pitchFamily="18" charset="0"/>
                <a:ea typeface="+mn-ea"/>
                <a:cs typeface="+mn-cs"/>
              </a:rPr>
              <a:t>Gestão de Objectos</a:t>
            </a:r>
            <a:r>
              <a:rPr lang="pt-PT" sz="1200" kern="1200" dirty="0" smtClean="0">
                <a:solidFill>
                  <a:schemeClr val="tx1"/>
                </a:solidFill>
                <a:latin typeface="Times New Roman" pitchFamily="18" charset="0"/>
                <a:ea typeface="+mn-ea"/>
                <a:cs typeface="+mn-cs"/>
              </a:rPr>
              <a:t> – módulo responsável por gerir os objectos que podem ser replicados. Para além disso é neste módulo que é feito o controlo do DGC.</a:t>
            </a:r>
          </a:p>
          <a:p>
            <a:pPr lvl="0"/>
            <a:r>
              <a:rPr lang="pt-PT" sz="1200" b="1" kern="1200" dirty="0" smtClean="0">
                <a:solidFill>
                  <a:schemeClr val="tx1"/>
                </a:solidFill>
                <a:latin typeface="Times New Roman" pitchFamily="18" charset="0"/>
                <a:ea typeface="+mn-ea"/>
                <a:cs typeface="+mn-cs"/>
              </a:rPr>
              <a:t>Segurança</a:t>
            </a:r>
            <a:r>
              <a:rPr lang="pt-PT" sz="1200" kern="1200" dirty="0" smtClean="0">
                <a:solidFill>
                  <a:schemeClr val="tx1"/>
                </a:solidFill>
                <a:latin typeface="Times New Roman" pitchFamily="18" charset="0"/>
                <a:ea typeface="+mn-ea"/>
                <a:cs typeface="+mn-cs"/>
              </a:rPr>
              <a:t> – módulo responsável por validar as políticas de segurança.</a:t>
            </a:r>
          </a:p>
          <a:p>
            <a:pPr lvl="0"/>
            <a:r>
              <a:rPr lang="pt-PT" sz="1200" b="1" kern="1200" dirty="0" smtClean="0">
                <a:solidFill>
                  <a:schemeClr val="tx1"/>
                </a:solidFill>
                <a:latin typeface="Times New Roman" pitchFamily="18" charset="0"/>
                <a:ea typeface="+mn-ea"/>
                <a:cs typeface="+mn-cs"/>
              </a:rPr>
              <a:t>Comunicação</a:t>
            </a:r>
            <a:r>
              <a:rPr lang="pt-PT" sz="1200" kern="1200" dirty="0" smtClean="0">
                <a:solidFill>
                  <a:schemeClr val="tx1"/>
                </a:solidFill>
                <a:latin typeface="Times New Roman" pitchFamily="18" charset="0"/>
                <a:ea typeface="+mn-ea"/>
                <a:cs typeface="+mn-cs"/>
              </a:rPr>
              <a:t> – módulo responsável pela transferência de objectos entre dispositivos. Permite estabelecer ligações com outras aplicações e realizar todas as trocas de informação necessárias.</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13</a:t>
            </a:fld>
            <a:endParaRPr lang="en-GB"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kern="1200" dirty="0" smtClean="0">
                <a:solidFill>
                  <a:schemeClr val="tx1"/>
                </a:solidFill>
                <a:latin typeface="Times New Roman" pitchFamily="18" charset="0"/>
                <a:ea typeface="+mn-ea"/>
                <a:cs typeface="+mn-cs"/>
              </a:rPr>
              <a:t>Permitir armazenar informação sobre quais os objectos passíveis de serem replicados para outros dispositivos;</a:t>
            </a:r>
          </a:p>
          <a:p>
            <a:pPr lvl="0"/>
            <a:r>
              <a:rPr lang="pt-PT" sz="1200" kern="1200" dirty="0" smtClean="0">
                <a:solidFill>
                  <a:schemeClr val="tx1"/>
                </a:solidFill>
                <a:latin typeface="Times New Roman" pitchFamily="18" charset="0"/>
                <a:ea typeface="+mn-ea"/>
                <a:cs typeface="+mn-cs"/>
              </a:rPr>
              <a:t>Gerir o mecanismo de replicação e invocação de objectos locais e/ou remotos;</a:t>
            </a:r>
          </a:p>
          <a:p>
            <a:pPr lvl="0"/>
            <a:r>
              <a:rPr lang="pt-PT" sz="1200" kern="1200" dirty="0" smtClean="0">
                <a:solidFill>
                  <a:schemeClr val="tx1"/>
                </a:solidFill>
                <a:latin typeface="Times New Roman" pitchFamily="18" charset="0"/>
                <a:ea typeface="+mn-ea"/>
                <a:cs typeface="+mn-cs"/>
              </a:rPr>
              <a:t>Garantir o correcto funcionamento de mecanismo de DGC.</a:t>
            </a:r>
          </a:p>
          <a:p>
            <a:pPr lvl="0"/>
            <a:endParaRPr lang="pt-PT" sz="1200" kern="1200" dirty="0" smtClean="0">
              <a:solidFill>
                <a:schemeClr val="tx1"/>
              </a:solidFill>
              <a:latin typeface="Times New Roman" pitchFamily="18" charset="0"/>
              <a:ea typeface="+mn-ea"/>
              <a:cs typeface="+mn-cs"/>
            </a:endParaRPr>
          </a:p>
          <a:p>
            <a:pPr lvl="0"/>
            <a:r>
              <a:rPr lang="pt-PT" sz="1200" b="1" kern="1200" dirty="0" smtClean="0">
                <a:solidFill>
                  <a:schemeClr val="tx1"/>
                </a:solidFill>
                <a:latin typeface="Times New Roman" pitchFamily="18" charset="0"/>
                <a:ea typeface="+mn-ea"/>
                <a:cs typeface="+mn-cs"/>
              </a:rPr>
              <a:t>OBIHOC</a:t>
            </a:r>
            <a:r>
              <a:rPr lang="pt-PT" sz="1200" kern="1200" dirty="0" smtClean="0">
                <a:solidFill>
                  <a:schemeClr val="tx1"/>
                </a:solidFill>
                <a:latin typeface="Times New Roman" pitchFamily="18" charset="0"/>
                <a:ea typeface="+mn-ea"/>
                <a:cs typeface="+mn-cs"/>
              </a:rPr>
              <a:t> – módulo que faz a ligação entre a aplicação e o middleware. É o módulo central de toda a arquitectura pois é este que desencadeia a maioria dos processos no funcionamento do middleware. </a:t>
            </a:r>
          </a:p>
          <a:p>
            <a:pPr lvl="0"/>
            <a:r>
              <a:rPr lang="pt-PT" sz="1200" b="1" kern="1200" dirty="0" smtClean="0">
                <a:solidFill>
                  <a:schemeClr val="tx1"/>
                </a:solidFill>
                <a:latin typeface="Times New Roman" pitchFamily="18" charset="0"/>
                <a:ea typeface="+mn-ea"/>
                <a:cs typeface="+mn-cs"/>
              </a:rPr>
              <a:t>OBIRep</a:t>
            </a:r>
            <a:r>
              <a:rPr lang="pt-PT" sz="1200" kern="1200" dirty="0" smtClean="0">
                <a:solidFill>
                  <a:schemeClr val="tx1"/>
                </a:solidFill>
                <a:latin typeface="Times New Roman" pitchFamily="18" charset="0"/>
                <a:ea typeface="+mn-ea"/>
                <a:cs typeface="+mn-cs"/>
              </a:rPr>
              <a:t> – módulo que armazena as estruturas de dados que permite gerir a replicação de objectos. Para além disso este módulo tem um papel activo no mecanismo de DGC.</a:t>
            </a:r>
          </a:p>
          <a:p>
            <a:pPr lvl="0"/>
            <a:r>
              <a:rPr lang="pt-PT" sz="1200" b="1" kern="1200" dirty="0" smtClean="0">
                <a:solidFill>
                  <a:schemeClr val="tx1"/>
                </a:solidFill>
                <a:latin typeface="Times New Roman" pitchFamily="18" charset="0"/>
                <a:ea typeface="+mn-ea"/>
                <a:cs typeface="+mn-cs"/>
              </a:rPr>
              <a:t>Master Object</a:t>
            </a:r>
            <a:r>
              <a:rPr lang="pt-PT" sz="1200" kern="1200" dirty="0" smtClean="0">
                <a:solidFill>
                  <a:schemeClr val="tx1"/>
                </a:solidFill>
                <a:latin typeface="Times New Roman" pitchFamily="18" charset="0"/>
                <a:ea typeface="+mn-ea"/>
                <a:cs typeface="+mn-cs"/>
              </a:rPr>
              <a:t> – módulo que armazena informação sobre os grafos de objectos passíveis de replicação.</a:t>
            </a:r>
          </a:p>
          <a:p>
            <a:pPr lvl="0"/>
            <a:r>
              <a:rPr lang="pt-PT" sz="1200" b="1" kern="1200" dirty="0" smtClean="0">
                <a:solidFill>
                  <a:schemeClr val="tx1"/>
                </a:solidFill>
                <a:latin typeface="Times New Roman" pitchFamily="18" charset="0"/>
                <a:ea typeface="+mn-ea"/>
                <a:cs typeface="+mn-cs"/>
              </a:rPr>
              <a:t>ID Generator</a:t>
            </a:r>
            <a:r>
              <a:rPr lang="pt-PT" sz="1200" kern="1200" dirty="0" smtClean="0">
                <a:solidFill>
                  <a:schemeClr val="tx1"/>
                </a:solidFill>
                <a:latin typeface="Times New Roman" pitchFamily="18" charset="0"/>
                <a:ea typeface="+mn-ea"/>
                <a:cs typeface="+mn-cs"/>
              </a:rPr>
              <a:t> – módulo responsável por gerar os identificadores únicos de cada objecto.</a:t>
            </a:r>
          </a:p>
          <a:p>
            <a:pPr lvl="0"/>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14</a:t>
            </a:fld>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Para a replicação de objectos é necessário que alguma aplicação os disponibilize. A Figura 10 exemplifica um desses casos em que uma aplicação explicitamente indica a raiz do grafo de objectos a ser replicado. Este pedido é composto pelo nome do grafo e a referência para a raiz do mesmo. Após esta indicação é desencadeado automaticamente um processo que analisa todos os objectos desse grafo, e se for identificado como sendo um objecto replicável, é-lhe atribuído um identificador único gerado pelo ID Generator e criada uma estrutura de dados PropEntry, predefinida com a flag PROP_OUT. De seguida é adicionado à local_list que associa esse identificador à estrutura de dados. No exemplo da Figura 10 pode-se ver em mais pormenor que o objecto B foi adicionado com o identificador 3 e com a respectiva PropEntry. </a:t>
            </a:r>
            <a:endParaRPr lang="pt-PT" i="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15</a:t>
            </a:fld>
            <a:endParaRPr lang="en-GB"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endParaRPr lang="pt-PT" i="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16</a:t>
            </a:fld>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Consideremos o cenário apresentado na Figura 14, em que o objecto B no dispositivo D1 foi replicado para D2. Neste caso o objecto B em D2 também terá uma referência para Y no dispositivo D3, tal como sucede em D1. Pode acontecer que durante a execução da aplicação em D1 o objecto B deixa de ser referenciado (situação </a:t>
            </a:r>
            <a:r>
              <a:rPr lang="pt-PT" sz="1200" b="1" kern="1200" dirty="0" smtClean="0">
                <a:solidFill>
                  <a:schemeClr val="tx1"/>
                </a:solidFill>
                <a:latin typeface="Times New Roman" pitchFamily="18" charset="0"/>
                <a:ea typeface="+mn-ea"/>
                <a:cs typeface="+mn-cs"/>
              </a:rPr>
              <a:t>1</a:t>
            </a:r>
            <a:r>
              <a:rPr lang="pt-PT" sz="1200" kern="1200" dirty="0" smtClean="0">
                <a:solidFill>
                  <a:schemeClr val="tx1"/>
                </a:solidFill>
                <a:latin typeface="Times New Roman" pitchFamily="18" charset="0"/>
                <a:ea typeface="+mn-ea"/>
                <a:cs typeface="+mn-cs"/>
              </a:rPr>
              <a:t>) e em D2 o objecto B deixa de referenciar Y (situação </a:t>
            </a:r>
            <a:r>
              <a:rPr lang="pt-PT" sz="1200" b="1" kern="1200" dirty="0" smtClean="0">
                <a:solidFill>
                  <a:schemeClr val="tx1"/>
                </a:solidFill>
                <a:latin typeface="Times New Roman" pitchFamily="18" charset="0"/>
                <a:ea typeface="+mn-ea"/>
                <a:cs typeface="+mn-cs"/>
              </a:rPr>
              <a:t>2</a:t>
            </a:r>
            <a:r>
              <a:rPr lang="pt-PT" sz="1200" kern="1200" dirty="0" smtClean="0">
                <a:solidFill>
                  <a:schemeClr val="tx1"/>
                </a:solidFill>
                <a:latin typeface="Times New Roman" pitchFamily="18" charset="0"/>
                <a:ea typeface="+mn-ea"/>
                <a:cs typeface="+mn-cs"/>
              </a:rPr>
              <a:t>). Neste caso será que Y deverá ser considerado inacessível e consequentemente considerado lixo? Na verdade o objecto Y não deverá ser considerado lixo, ao contrário do que a maioria dos mecanismos de GC diriam. O objecto Y não deverá ser considerado lixo pois o objecto B em D2 poderá ser actualizado e tendo em conta que em D1 o objecto B mantêm a referência para Y, esta actualização irá recriar a referência em D2 entre B e Y. Desta forma Y não deverá ser considerado lixo, apesar de em D1 B deixar de ser referenciado e em D2 B deixar de referenciar Y. Assim Y só deverá ser considerado lixo quando a união de todas as réplicas deixem de referenciar Y.</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17</a:t>
            </a:fld>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Para o correcto funcionamento deste algoritmo são utilizadas as listas existentes no módulo OBIRep – local_list e foreign_list. Quando um objecto é replicado para outro dispositivo o módulo OBIRep executa duas acções sobre as suas listas, tal como na Figura 15:</a:t>
            </a:r>
          </a:p>
          <a:p>
            <a:pPr lvl="0"/>
            <a:r>
              <a:rPr lang="pt-PT" sz="1200" kern="1200" dirty="0" smtClean="0">
                <a:solidFill>
                  <a:schemeClr val="tx1"/>
                </a:solidFill>
                <a:latin typeface="Times New Roman" pitchFamily="18" charset="0"/>
                <a:ea typeface="+mn-ea"/>
                <a:cs typeface="+mn-cs"/>
              </a:rPr>
              <a:t>Cria uma nova PropEntry semelhante à existente na local_list, no entanto está tem um novo campo – </a:t>
            </a:r>
            <a:r>
              <a:rPr lang="pt-PT" sz="1200" kern="1200" dirty="0" err="1" smtClean="0">
                <a:solidFill>
                  <a:schemeClr val="tx1"/>
                </a:solidFill>
                <a:latin typeface="Times New Roman" pitchFamily="18" charset="0"/>
                <a:ea typeface="+mn-ea"/>
                <a:cs typeface="+mn-cs"/>
              </a:rPr>
              <a:t>hostID</a:t>
            </a:r>
            <a:r>
              <a:rPr lang="pt-PT" sz="1200" kern="1200" dirty="0" smtClean="0">
                <a:solidFill>
                  <a:schemeClr val="tx1"/>
                </a:solidFill>
                <a:latin typeface="Times New Roman" pitchFamily="18" charset="0"/>
                <a:ea typeface="+mn-ea"/>
                <a:cs typeface="+mn-cs"/>
              </a:rPr>
              <a:t>. Este campo é uma lista de todos os dispositivos para os quais o objecto foi replicado. Para além disso cada elemento desta lista associa o identificador do dispositivo como o identificador local do objecto nesse dispositivo. No exemplo da Figura 15 podemos verificar que o objecto B foi replicado para o dispositivo D2 sendo-lhe atribuído o identificador 58 em D2. </a:t>
            </a:r>
          </a:p>
          <a:p>
            <a:r>
              <a:rPr lang="pt-PT" sz="1200" kern="1200" dirty="0" smtClean="0">
                <a:solidFill>
                  <a:schemeClr val="tx1"/>
                </a:solidFill>
                <a:latin typeface="Times New Roman" pitchFamily="18" charset="0"/>
                <a:ea typeface="+mn-ea"/>
                <a:cs typeface="+mn-cs"/>
              </a:rPr>
              <a:t>Esta nova PropEntry é adicionada à foreign_list sendo identificada pela sua posição na lista, neste caso a posição 1.</a:t>
            </a:r>
          </a:p>
          <a:p>
            <a:pPr lvl="0"/>
            <a:r>
              <a:rPr lang="pt-PT" sz="1200" kern="1200" dirty="0" smtClean="0">
                <a:solidFill>
                  <a:schemeClr val="tx1"/>
                </a:solidFill>
                <a:latin typeface="Times New Roman" pitchFamily="18" charset="0"/>
                <a:ea typeface="+mn-ea"/>
                <a:cs typeface="+mn-cs"/>
              </a:rPr>
              <a:t>A PropEntry do objecto replicado da local_list é actualizada, ou seja, o valor do campo foreignID passa a ser a posição do objecto na foreign_list.</a:t>
            </a:r>
          </a:p>
          <a:p>
            <a:pPr lvl="0"/>
            <a:endParaRPr lang="pt-PT" sz="1200" kern="1200" dirty="0" smtClean="0">
              <a:solidFill>
                <a:schemeClr val="tx1"/>
              </a:solidFill>
              <a:latin typeface="Times New Roman" pitchFamily="18" charset="0"/>
              <a:ea typeface="+mn-ea"/>
              <a:cs typeface="+mn-cs"/>
            </a:endParaRPr>
          </a:p>
          <a:p>
            <a:pPr lvl="0"/>
            <a:endParaRPr lang="pt-PT" sz="1200" kern="1200" dirty="0" smtClean="0">
              <a:solidFill>
                <a:schemeClr val="tx1"/>
              </a:solidFill>
              <a:latin typeface="Times New Roman" pitchFamily="18" charset="0"/>
              <a:ea typeface="+mn-ea"/>
              <a:cs typeface="+mn-cs"/>
            </a:endParaRPr>
          </a:p>
          <a:p>
            <a:pPr lvl="0"/>
            <a:endParaRPr lang="pt-PT" sz="1200" kern="1200" dirty="0" smtClean="0">
              <a:solidFill>
                <a:schemeClr val="tx1"/>
              </a:solidFill>
              <a:latin typeface="Times New Roman" pitchFamily="18" charset="0"/>
              <a:ea typeface="+mn-ea"/>
              <a:cs typeface="+mn-cs"/>
            </a:endParaRPr>
          </a:p>
          <a:p>
            <a:r>
              <a:rPr lang="pt-PT" sz="1200" kern="1200" dirty="0" smtClean="0">
                <a:solidFill>
                  <a:schemeClr val="tx1"/>
                </a:solidFill>
                <a:latin typeface="Times New Roman" pitchFamily="18" charset="0"/>
                <a:ea typeface="+mn-ea"/>
                <a:cs typeface="+mn-cs"/>
              </a:rPr>
              <a:t>Caso um objecto a ser replicado já esteja inscrito na foreign_list, ou seja, já foi replicado para outro dispositivo, essa informação também será transferida no processo de replicação. Para além disso todos os dispositivos para os quais o objecto foi replicado também serão notificados. Esta situação cria duas regras:</a:t>
            </a:r>
          </a:p>
          <a:p>
            <a:pPr lvl="0"/>
            <a:r>
              <a:rPr lang="pt-PT" sz="1200" kern="1200" dirty="0" smtClean="0">
                <a:solidFill>
                  <a:schemeClr val="tx1"/>
                </a:solidFill>
                <a:latin typeface="Times New Roman" pitchFamily="18" charset="0"/>
                <a:ea typeface="+mn-ea"/>
                <a:cs typeface="+mn-cs"/>
              </a:rPr>
              <a:t>Antes de uma réplica ser enviada todos os dispositivos para os quais o objecto foi replicado deverão ser notificados, para adicionar no campo </a:t>
            </a:r>
            <a:r>
              <a:rPr lang="pt-PT" sz="1200" kern="1200" dirty="0" err="1" smtClean="0">
                <a:solidFill>
                  <a:schemeClr val="tx1"/>
                </a:solidFill>
                <a:latin typeface="Times New Roman" pitchFamily="18" charset="0"/>
                <a:ea typeface="+mn-ea"/>
                <a:cs typeface="+mn-cs"/>
              </a:rPr>
              <a:t>hostID</a:t>
            </a:r>
            <a:r>
              <a:rPr lang="pt-PT" sz="1200" kern="1200" dirty="0" smtClean="0">
                <a:solidFill>
                  <a:schemeClr val="tx1"/>
                </a:solidFill>
                <a:latin typeface="Times New Roman" pitchFamily="18" charset="0"/>
                <a:ea typeface="+mn-ea"/>
                <a:cs typeface="+mn-cs"/>
              </a:rPr>
              <a:t> da PropEntry respectiva esse facto.</a:t>
            </a:r>
          </a:p>
          <a:p>
            <a:pPr lvl="0"/>
            <a:r>
              <a:rPr lang="pt-PT" sz="1200" kern="1200" dirty="0" smtClean="0">
                <a:solidFill>
                  <a:schemeClr val="tx1"/>
                </a:solidFill>
                <a:latin typeface="Times New Roman" pitchFamily="18" charset="0"/>
                <a:ea typeface="+mn-ea"/>
                <a:cs typeface="+mn-cs"/>
              </a:rPr>
              <a:t>Após uma réplica ser entregue, o dispositivo deverá notificar todos os dispositivos para os quais o objecto foi replicado, informado o identificador local desse objecto, confirmando assim a recepção do objecto. </a:t>
            </a:r>
          </a:p>
          <a:p>
            <a:pPr lvl="0"/>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18</a:t>
            </a:fld>
            <a:endParaRPr lang="en-GB"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Quando a aplicação cria um agente móvel são criadas mais duas estruturas de dados associadas a esse agente: </a:t>
            </a:r>
          </a:p>
          <a:p>
            <a:pPr lvl="0"/>
            <a:r>
              <a:rPr lang="pt-PT" sz="1200" b="1" kern="1200" dirty="0" smtClean="0">
                <a:solidFill>
                  <a:schemeClr val="tx1"/>
                </a:solidFill>
                <a:latin typeface="Times New Roman" pitchFamily="18" charset="0"/>
                <a:ea typeface="+mn-ea"/>
                <a:cs typeface="+mn-cs"/>
              </a:rPr>
              <a:t>Agent Home</a:t>
            </a:r>
            <a:r>
              <a:rPr lang="pt-PT" sz="1200" kern="1200" dirty="0" smtClean="0">
                <a:solidFill>
                  <a:schemeClr val="tx1"/>
                </a:solidFill>
                <a:latin typeface="Times New Roman" pitchFamily="18" charset="0"/>
                <a:ea typeface="+mn-ea"/>
                <a:cs typeface="+mn-cs"/>
              </a:rPr>
              <a:t> – este módulo permite a interacção da aplicação com o agente móvel e está localizado no dispositivo a partir do qual o agente foi lançado. É neste módulo que se mantenha a informação sobre a localização do agente.</a:t>
            </a:r>
          </a:p>
          <a:p>
            <a:pPr lvl="0"/>
            <a:r>
              <a:rPr lang="pt-PT" sz="1200" b="1" kern="1200" dirty="0" smtClean="0">
                <a:solidFill>
                  <a:schemeClr val="tx1"/>
                </a:solidFill>
                <a:latin typeface="Times New Roman" pitchFamily="18" charset="0"/>
                <a:ea typeface="+mn-ea"/>
                <a:cs typeface="+mn-cs"/>
              </a:rPr>
              <a:t>Agent Mobile</a:t>
            </a:r>
            <a:r>
              <a:rPr lang="pt-PT" sz="1200" kern="1200" dirty="0" smtClean="0">
                <a:solidFill>
                  <a:schemeClr val="tx1"/>
                </a:solidFill>
                <a:latin typeface="Times New Roman" pitchFamily="18" charset="0"/>
                <a:ea typeface="+mn-ea"/>
                <a:cs typeface="+mn-cs"/>
              </a:rPr>
              <a:t> – este modulo interage com o modulo Agent Home e desloca-se juntamente com o agente, ou seja, está alojado no mesmo dispositivo que o agente móvel.</a:t>
            </a:r>
          </a:p>
          <a:p>
            <a:r>
              <a:rPr lang="pt-PT" sz="1200" kern="1200" dirty="0" smtClean="0">
                <a:solidFill>
                  <a:schemeClr val="tx1"/>
                </a:solidFill>
                <a:latin typeface="Times New Roman" pitchFamily="18" charset="0"/>
                <a:ea typeface="+mn-ea"/>
                <a:cs typeface="+mn-cs"/>
              </a:rPr>
              <a:t>Estas estruturas de dados permitem que a aplicação possa interagir com o agente móvel sem que para tal esta conheça a localização do agente, pois a comunicação é mediada pelo Agent Home e Agent Mobile. Desta forma pode-se ver o Agent Mobile como uma extensão do Agent Home no dispositivo visitado pelo agente.</a:t>
            </a:r>
          </a:p>
          <a:p>
            <a:endParaRPr lang="pt-PT" sz="1200" kern="1200" dirty="0" smtClean="0">
              <a:solidFill>
                <a:schemeClr val="tx1"/>
              </a:solidFill>
              <a:latin typeface="Times New Roman" pitchFamily="18" charset="0"/>
              <a:ea typeface="+mn-ea"/>
              <a:cs typeface="+mn-cs"/>
            </a:endParaRPr>
          </a:p>
          <a:p>
            <a:endParaRPr lang="pt-PT" sz="1200" kern="1200" dirty="0" smtClean="0">
              <a:solidFill>
                <a:schemeClr val="tx1"/>
              </a:solidFill>
              <a:latin typeface="Times New Roman" pitchFamily="18" charset="0"/>
              <a:ea typeface="+mn-ea"/>
              <a:cs typeface="+mn-cs"/>
            </a:endParaRPr>
          </a:p>
          <a:p>
            <a:r>
              <a:rPr lang="pt-PT" sz="1200" kern="1200" dirty="0" smtClean="0">
                <a:solidFill>
                  <a:schemeClr val="tx1"/>
                </a:solidFill>
                <a:latin typeface="Times New Roman" pitchFamily="18" charset="0"/>
                <a:ea typeface="+mn-ea"/>
                <a:cs typeface="+mn-cs"/>
              </a:rPr>
              <a:t>Consideremos o cenário em que uma aplicação no dispositivo D1 envia um agente móvel para a rede (Agent) e juntamente com este segue o Agent Mobile respectivo. A determinada altura o Agent encontra-se alojado no dispositivo D2, Figura 16, e a aplicação em D1 pretende interagir com o agente. Como a informação sobre a localização do agente está no módulo Agent Home a aplicação interage com este módulo supondo que esta a interagir directamente com o agente. No entanto essa interacção na realidade realiza-se entre os módulos Agent Home e Agent Mobile. O Agent Home ao receber o pedido por parte da aplicação em D1, reenvia esse pedido para Agent Mobile, localizado em D2, que posteriormente executa esse pedido no Agent. O processo inverso é realizado nos mesmos moldes.</a:t>
            </a:r>
          </a:p>
          <a:p>
            <a:r>
              <a:rPr lang="pt-PT" sz="1200" kern="1200" dirty="0" smtClean="0">
                <a:solidFill>
                  <a:schemeClr val="tx1"/>
                </a:solidFill>
                <a:latin typeface="Times New Roman" pitchFamily="18" charset="0"/>
                <a:ea typeface="+mn-ea"/>
                <a:cs typeface="+mn-cs"/>
              </a:rPr>
              <a:t>Com este mecanismo a aplicação não precisa de saber a localização do agente para puder interagir com este. Esta interacção é realizada pelo OBIHOC, tornando-a completamente transparente para a aplicação.</a:t>
            </a:r>
          </a:p>
          <a:p>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19</a:t>
            </a:fld>
            <a:endParaRPr lang="en-GB"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dirty="0" smtClean="0"/>
              <a:t>Evolução dos computadores:</a:t>
            </a:r>
          </a:p>
          <a:p>
            <a:r>
              <a:rPr lang="pt-PT" dirty="0" smtClean="0"/>
              <a:t>1º - grandes,</a:t>
            </a:r>
            <a:r>
              <a:rPr lang="pt-PT" baseline="0" dirty="0" smtClean="0"/>
              <a:t> complexos e limitados </a:t>
            </a:r>
          </a:p>
          <a:p>
            <a:r>
              <a:rPr lang="pt-PT" baseline="0" dirty="0" smtClean="0"/>
              <a:t>2º - começaram a ser comercializados (cada casa um computador)</a:t>
            </a:r>
          </a:p>
          <a:p>
            <a:r>
              <a:rPr lang="pt-PT" baseline="0" dirty="0" smtClean="0"/>
              <a:t>	Actualmente a existência destes dispositivos é imprescindível para a nossa sociedade.</a:t>
            </a:r>
          </a:p>
          <a:p>
            <a:r>
              <a:rPr lang="pt-PT" baseline="0" dirty="0" smtClean="0"/>
              <a:t>3º - estes dispositivos estão a deixar de estar somente à nossa disposição na secretária, começam a estar permanentemente connosco. </a:t>
            </a:r>
          </a:p>
          <a:p>
            <a:endParaRPr lang="pt-PT" baseline="0" dirty="0" smtClean="0"/>
          </a:p>
          <a:p>
            <a:r>
              <a:rPr lang="pt-PT" baseline="0" dirty="0" smtClean="0"/>
              <a:t>Devido a esta mobilidade existente novas áreas a serem desenvolvidas.</a:t>
            </a:r>
          </a:p>
          <a:p>
            <a:r>
              <a:rPr lang="pt-PT" dirty="0" smtClean="0"/>
              <a:t>Exemplo de utilização:</a:t>
            </a:r>
          </a:p>
          <a:p>
            <a:r>
              <a:rPr lang="pt-PT" dirty="0" smtClean="0"/>
              <a:t>Duas pessoas estão de férias</a:t>
            </a:r>
            <a:r>
              <a:rPr lang="pt-PT" baseline="0" dirty="0" smtClean="0"/>
              <a:t> e decidem actualizar o seu diário de viagem. Cada uma delas, usando a sua aplicação começa a actualizar o diário</a:t>
            </a:r>
            <a:r>
              <a:rPr lang="pt-PT" dirty="0" smtClean="0"/>
              <a:t>. No entanto a sua localização não lhes</a:t>
            </a:r>
            <a:r>
              <a:rPr lang="pt-PT" baseline="0" dirty="0" smtClean="0"/>
              <a:t> permite o acesso a nenhuma rede estruturada externa. Esta aplicação permite o desenvolvimento </a:t>
            </a:r>
            <a:r>
              <a:rPr lang="pt-PT" baseline="0" dirty="0" err="1" smtClean="0"/>
              <a:t>distribuido</a:t>
            </a:r>
            <a:r>
              <a:rPr lang="pt-PT" baseline="0" dirty="0" smtClean="0"/>
              <a:t>. Mas se os dispositivos tem capacidade de comunicação e estão próximos um do outro qual a necessidade de estar dependente de uma rede externa? </a:t>
            </a:r>
          </a:p>
          <a:p>
            <a:endParaRPr lang="pt-PT" baseline="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a:t>
            </a:fld>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kern="1200" dirty="0" smtClean="0">
                <a:solidFill>
                  <a:schemeClr val="tx1"/>
                </a:solidFill>
                <a:latin typeface="Times New Roman" pitchFamily="18" charset="0"/>
                <a:ea typeface="+mn-ea"/>
                <a:cs typeface="+mn-cs"/>
              </a:rPr>
              <a:t>Uma aplicação deverá ter a possibilidade de desempenhar o papel de servidor e cliente ao mesmo tempo ou então um dos casos anteriores em separado.</a:t>
            </a:r>
          </a:p>
          <a:p>
            <a:pPr lvl="0"/>
            <a:r>
              <a:rPr lang="pt-PT" sz="1200" kern="1200" dirty="0" smtClean="0">
                <a:solidFill>
                  <a:schemeClr val="tx1"/>
                </a:solidFill>
                <a:latin typeface="Times New Roman" pitchFamily="18" charset="0"/>
                <a:ea typeface="+mn-ea"/>
                <a:cs typeface="+mn-cs"/>
              </a:rPr>
              <a:t>As características dos dispositivos móveis nomeadamente algumas limitações em termos de processamento e memória.</a:t>
            </a:r>
          </a:p>
          <a:p>
            <a:pPr lvl="0"/>
            <a:r>
              <a:rPr lang="pt-PT" sz="1200" kern="1200" dirty="0" smtClean="0">
                <a:solidFill>
                  <a:schemeClr val="tx1"/>
                </a:solidFill>
                <a:latin typeface="Times New Roman" pitchFamily="18" charset="0"/>
                <a:ea typeface="+mn-ea"/>
                <a:cs typeface="+mn-cs"/>
              </a:rPr>
              <a:t>A tecnologia de comunicação a ser utilizada.</a:t>
            </a:r>
          </a:p>
          <a:p>
            <a:r>
              <a:rPr lang="pt-PT" sz="1200" kern="1200" dirty="0" smtClean="0">
                <a:solidFill>
                  <a:schemeClr val="tx1"/>
                </a:solidFill>
                <a:latin typeface="Times New Roman" pitchFamily="18" charset="0"/>
                <a:ea typeface="+mn-ea"/>
                <a:cs typeface="+mn-cs"/>
              </a:rPr>
              <a:t>A arquitectura para esta componente, representada na Figura 17, foi desenhada tendo em conta três módulos:</a:t>
            </a:r>
          </a:p>
          <a:p>
            <a:pPr lvl="0"/>
            <a:r>
              <a:rPr lang="pt-PT" sz="1200" b="1" kern="1200" dirty="0" smtClean="0">
                <a:solidFill>
                  <a:schemeClr val="tx1"/>
                </a:solidFill>
                <a:latin typeface="Times New Roman" pitchFamily="18" charset="0"/>
                <a:ea typeface="+mn-ea"/>
                <a:cs typeface="+mn-cs"/>
              </a:rPr>
              <a:t>Sessão</a:t>
            </a:r>
            <a:r>
              <a:rPr lang="pt-PT" sz="1200" kern="1200" dirty="0" smtClean="0">
                <a:solidFill>
                  <a:schemeClr val="tx1"/>
                </a:solidFill>
                <a:latin typeface="Times New Roman" pitchFamily="18" charset="0"/>
                <a:ea typeface="+mn-ea"/>
                <a:cs typeface="+mn-cs"/>
              </a:rPr>
              <a:t> – módulo responsável pela ligação. Neste módulo são definidos alguns parâmetros tais como a tecnologia a ser utilizada e propriedades da ligação.</a:t>
            </a:r>
          </a:p>
          <a:p>
            <a:pPr lvl="0"/>
            <a:r>
              <a:rPr lang="pt-PT" sz="1200" b="1" kern="1200" dirty="0" smtClean="0">
                <a:solidFill>
                  <a:schemeClr val="tx1"/>
                </a:solidFill>
                <a:latin typeface="Times New Roman" pitchFamily="18" charset="0"/>
                <a:ea typeface="+mn-ea"/>
                <a:cs typeface="+mn-cs"/>
              </a:rPr>
              <a:t>Cliente</a:t>
            </a:r>
            <a:r>
              <a:rPr lang="pt-PT" sz="1200" kern="1200" dirty="0" smtClean="0">
                <a:solidFill>
                  <a:schemeClr val="tx1"/>
                </a:solidFill>
                <a:latin typeface="Times New Roman" pitchFamily="18" charset="0"/>
                <a:ea typeface="+mn-ea"/>
                <a:cs typeface="+mn-cs"/>
              </a:rPr>
              <a:t> – módulo que implementa o protocolo de comunicação, ou seja, criar os tipos de dados a serem enviados no pedido ao servidor. </a:t>
            </a:r>
          </a:p>
          <a:p>
            <a:pPr lvl="0"/>
            <a:r>
              <a:rPr lang="pt-PT" sz="1200" b="1" kern="1200" dirty="0" smtClean="0">
                <a:solidFill>
                  <a:schemeClr val="tx1"/>
                </a:solidFill>
                <a:latin typeface="Times New Roman" pitchFamily="18" charset="0"/>
                <a:ea typeface="+mn-ea"/>
                <a:cs typeface="+mn-cs"/>
              </a:rPr>
              <a:t>Servidor</a:t>
            </a:r>
            <a:r>
              <a:rPr lang="pt-PT" sz="1200" kern="1200" dirty="0" smtClean="0">
                <a:solidFill>
                  <a:schemeClr val="tx1"/>
                </a:solidFill>
                <a:latin typeface="Times New Roman" pitchFamily="18" charset="0"/>
                <a:ea typeface="+mn-ea"/>
                <a:cs typeface="+mn-cs"/>
              </a:rPr>
              <a:t> – módulo que recebe pedidos vindos dos vários clientes. No caso de haver retorno aos pedidos recebidos é este módulo que está responsável pela criação dos tipos de dados a serem enviados.</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20</a:t>
            </a:fld>
            <a:endParaRPr lang="en-GB"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Para o funcionamento do protocolo de comunicação foram definidos seis tipos de pedidos:</a:t>
            </a:r>
          </a:p>
          <a:p>
            <a:pPr lvl="0"/>
            <a:r>
              <a:rPr lang="pt-PT" sz="1200" b="1" kern="1200" dirty="0" err="1" smtClean="0">
                <a:solidFill>
                  <a:schemeClr val="tx1"/>
                </a:solidFill>
                <a:latin typeface="Times New Roman" pitchFamily="18" charset="0"/>
                <a:ea typeface="+mn-ea"/>
                <a:cs typeface="+mn-cs"/>
              </a:rPr>
              <a:t>BeginSession</a:t>
            </a:r>
            <a:r>
              <a:rPr lang="pt-PT" sz="1200" kern="1200" dirty="0" smtClean="0">
                <a:solidFill>
                  <a:schemeClr val="tx1"/>
                </a:solidFill>
                <a:latin typeface="Times New Roman" pitchFamily="18" charset="0"/>
                <a:ea typeface="+mn-ea"/>
                <a:cs typeface="+mn-cs"/>
              </a:rPr>
              <a:t> – pedido para ser iniciada uma sessão. Neste pedido são definidos alguns parâmetros da sessão.</a:t>
            </a:r>
          </a:p>
          <a:p>
            <a:pPr lvl="0"/>
            <a:r>
              <a:rPr lang="pt-PT" sz="1200" b="1" kern="1200" dirty="0" err="1" smtClean="0">
                <a:solidFill>
                  <a:schemeClr val="tx1"/>
                </a:solidFill>
                <a:latin typeface="Times New Roman" pitchFamily="18" charset="0"/>
                <a:ea typeface="+mn-ea"/>
                <a:cs typeface="+mn-cs"/>
              </a:rPr>
              <a:t>RefreshSession</a:t>
            </a:r>
            <a:r>
              <a:rPr lang="pt-PT" sz="1200" b="1" kern="1200" dirty="0" smtClean="0">
                <a:solidFill>
                  <a:schemeClr val="tx1"/>
                </a:solidFill>
                <a:latin typeface="Times New Roman" pitchFamily="18" charset="0"/>
                <a:ea typeface="+mn-ea"/>
                <a:cs typeface="+mn-cs"/>
              </a:rPr>
              <a:t> </a:t>
            </a:r>
            <a:r>
              <a:rPr lang="pt-PT" sz="1200" kern="1200" dirty="0" smtClean="0">
                <a:solidFill>
                  <a:schemeClr val="tx1"/>
                </a:solidFill>
                <a:latin typeface="Times New Roman" pitchFamily="18" charset="0"/>
                <a:ea typeface="+mn-ea"/>
                <a:cs typeface="+mn-cs"/>
              </a:rPr>
              <a:t>– pedido para renegociar a sessão. Este pedido tipicamente é utilizado quando é necessário prolongar o tempo da sessão. </a:t>
            </a:r>
          </a:p>
          <a:p>
            <a:pPr lvl="0"/>
            <a:r>
              <a:rPr lang="pt-PT" sz="1200" b="1" kern="1200" dirty="0" err="1" smtClean="0">
                <a:solidFill>
                  <a:schemeClr val="tx1"/>
                </a:solidFill>
                <a:latin typeface="Times New Roman" pitchFamily="18" charset="0"/>
                <a:ea typeface="+mn-ea"/>
                <a:cs typeface="+mn-cs"/>
              </a:rPr>
              <a:t>EndSession</a:t>
            </a:r>
            <a:r>
              <a:rPr lang="pt-PT" sz="1200" kern="1200" dirty="0" smtClean="0">
                <a:solidFill>
                  <a:schemeClr val="tx1"/>
                </a:solidFill>
                <a:latin typeface="Times New Roman" pitchFamily="18" charset="0"/>
                <a:ea typeface="+mn-ea"/>
                <a:cs typeface="+mn-cs"/>
              </a:rPr>
              <a:t> – pedido para finalização da sessão.</a:t>
            </a:r>
          </a:p>
          <a:p>
            <a:pPr lvl="0"/>
            <a:r>
              <a:rPr lang="pt-PT" sz="1200" b="1" kern="1200" dirty="0" err="1" smtClean="0">
                <a:solidFill>
                  <a:schemeClr val="tx1"/>
                </a:solidFill>
                <a:latin typeface="Times New Roman" pitchFamily="18" charset="0"/>
                <a:ea typeface="+mn-ea"/>
                <a:cs typeface="+mn-cs"/>
              </a:rPr>
              <a:t>LookUp</a:t>
            </a:r>
            <a:r>
              <a:rPr lang="pt-PT" sz="1200" kern="1200" dirty="0" smtClean="0">
                <a:solidFill>
                  <a:schemeClr val="tx1"/>
                </a:solidFill>
                <a:latin typeface="Times New Roman" pitchFamily="18" charset="0"/>
                <a:ea typeface="+mn-ea"/>
                <a:cs typeface="+mn-cs"/>
              </a:rPr>
              <a:t> – pedido para obtenção do identificador da raiz do grafo de objectos, consoante o nome da raiz do grafo pretendido.</a:t>
            </a:r>
          </a:p>
          <a:p>
            <a:pPr lvl="0"/>
            <a:r>
              <a:rPr lang="pt-PT" sz="1200" b="1" kern="1200" dirty="0" err="1" smtClean="0">
                <a:solidFill>
                  <a:schemeClr val="tx1"/>
                </a:solidFill>
                <a:latin typeface="Times New Roman" pitchFamily="18" charset="0"/>
                <a:ea typeface="+mn-ea"/>
                <a:cs typeface="+mn-cs"/>
              </a:rPr>
              <a:t>XMLGet</a:t>
            </a:r>
            <a:r>
              <a:rPr lang="pt-PT" sz="1200" kern="1200" dirty="0" smtClean="0">
                <a:solidFill>
                  <a:schemeClr val="tx1"/>
                </a:solidFill>
                <a:latin typeface="Times New Roman" pitchFamily="18" charset="0"/>
                <a:ea typeface="+mn-ea"/>
                <a:cs typeface="+mn-cs"/>
              </a:rPr>
              <a:t> – pedido de replicação de um determinado objecto. Neste pedido a aplicação explicitamente indica o identificador do objecto bem como a profundidade de replicação que deseja.</a:t>
            </a:r>
          </a:p>
          <a:p>
            <a:pPr lvl="0"/>
            <a:r>
              <a:rPr lang="pt-PT" sz="1200" b="1" kern="1200" dirty="0" err="1" smtClean="0">
                <a:solidFill>
                  <a:schemeClr val="tx1"/>
                </a:solidFill>
                <a:latin typeface="Times New Roman" pitchFamily="18" charset="0"/>
                <a:ea typeface="+mn-ea"/>
                <a:cs typeface="+mn-cs"/>
              </a:rPr>
              <a:t>XMLPut</a:t>
            </a:r>
            <a:r>
              <a:rPr lang="pt-PT" sz="1200" kern="1200" dirty="0" smtClean="0">
                <a:solidFill>
                  <a:schemeClr val="tx1"/>
                </a:solidFill>
                <a:latin typeface="Times New Roman" pitchFamily="18" charset="0"/>
                <a:ea typeface="+mn-ea"/>
                <a:cs typeface="+mn-cs"/>
              </a:rPr>
              <a:t> – pedido para actualização de um determinado objecto replicado anteriormente.</a:t>
            </a:r>
          </a:p>
          <a:p>
            <a:r>
              <a:rPr lang="pt-PT" sz="1200" kern="1200" dirty="0" smtClean="0">
                <a:solidFill>
                  <a:schemeClr val="tx1"/>
                </a:solidFill>
                <a:latin typeface="Times New Roman" pitchFamily="18" charset="0"/>
                <a:ea typeface="+mn-ea"/>
                <a:cs typeface="+mn-cs"/>
              </a:rPr>
              <a:t>Para além destes pedidos poderão ser utilizados mais alguns métodos provenientes da utilização de um protocolo de segurança. A implementação destes métodos deverá ser feita pelo programador da aplicação pois somente este saberá quais os melhores mecanismos de segurança a serem utilizados (por exemplo, método de autenticação e escolha de algoritmo de cifra). Neste caso poderão ser utilizados quatro pedidos:</a:t>
            </a:r>
          </a:p>
          <a:p>
            <a:pPr lvl="0"/>
            <a:r>
              <a:rPr lang="pt-PT" sz="1200" b="1" kern="1200" dirty="0" err="1" smtClean="0">
                <a:solidFill>
                  <a:schemeClr val="tx1"/>
                </a:solidFill>
                <a:latin typeface="Times New Roman" pitchFamily="18" charset="0"/>
                <a:ea typeface="+mn-ea"/>
                <a:cs typeface="+mn-cs"/>
              </a:rPr>
              <a:t>LogIn</a:t>
            </a:r>
            <a:r>
              <a:rPr lang="pt-PT" sz="1200" kern="1200" dirty="0" smtClean="0">
                <a:solidFill>
                  <a:schemeClr val="tx1"/>
                </a:solidFill>
                <a:latin typeface="Times New Roman" pitchFamily="18" charset="0"/>
                <a:ea typeface="+mn-ea"/>
                <a:cs typeface="+mn-cs"/>
              </a:rPr>
              <a:t> – pedido de autenticação. </a:t>
            </a:r>
          </a:p>
          <a:p>
            <a:pPr lvl="0"/>
            <a:r>
              <a:rPr lang="pt-PT" sz="1200" b="1" kern="1200" dirty="0" err="1" smtClean="0">
                <a:solidFill>
                  <a:schemeClr val="tx1"/>
                </a:solidFill>
                <a:latin typeface="Times New Roman" pitchFamily="18" charset="0"/>
                <a:ea typeface="+mn-ea"/>
                <a:cs typeface="+mn-cs"/>
              </a:rPr>
              <a:t>LogOut</a:t>
            </a:r>
            <a:r>
              <a:rPr lang="pt-PT" sz="1200" kern="1200" dirty="0" smtClean="0">
                <a:solidFill>
                  <a:schemeClr val="tx1"/>
                </a:solidFill>
                <a:latin typeface="Times New Roman" pitchFamily="18" charset="0"/>
                <a:ea typeface="+mn-ea"/>
                <a:cs typeface="+mn-cs"/>
              </a:rPr>
              <a:t> – pedido para finalização de autenticação. Este pedido não implica o fim da sessão.</a:t>
            </a:r>
          </a:p>
          <a:p>
            <a:pPr lvl="0"/>
            <a:r>
              <a:rPr lang="pt-PT" sz="1200" b="1" kern="1200" dirty="0" err="1" smtClean="0">
                <a:solidFill>
                  <a:schemeClr val="tx1"/>
                </a:solidFill>
                <a:latin typeface="Times New Roman" pitchFamily="18" charset="0"/>
                <a:ea typeface="+mn-ea"/>
                <a:cs typeface="+mn-cs"/>
              </a:rPr>
              <a:t>BeginCipher</a:t>
            </a:r>
            <a:r>
              <a:rPr lang="pt-PT" sz="1200" kern="1200" dirty="0" smtClean="0">
                <a:solidFill>
                  <a:schemeClr val="tx1"/>
                </a:solidFill>
                <a:latin typeface="Times New Roman" pitchFamily="18" charset="0"/>
                <a:ea typeface="+mn-ea"/>
                <a:cs typeface="+mn-cs"/>
              </a:rPr>
              <a:t> – pedido para ser iniciada uma transmissão de dados cifrados.</a:t>
            </a:r>
          </a:p>
          <a:p>
            <a:pPr lvl="0"/>
            <a:r>
              <a:rPr lang="pt-PT" sz="1200" b="1" kern="1200" dirty="0" err="1" smtClean="0">
                <a:solidFill>
                  <a:schemeClr val="tx1"/>
                </a:solidFill>
                <a:latin typeface="Times New Roman" pitchFamily="18" charset="0"/>
                <a:ea typeface="+mn-ea"/>
                <a:cs typeface="+mn-cs"/>
              </a:rPr>
              <a:t>EndCipher</a:t>
            </a:r>
            <a:r>
              <a:rPr lang="pt-PT" sz="1200" kern="1200" dirty="0" smtClean="0">
                <a:solidFill>
                  <a:schemeClr val="tx1"/>
                </a:solidFill>
                <a:latin typeface="Times New Roman" pitchFamily="18" charset="0"/>
                <a:ea typeface="+mn-ea"/>
                <a:cs typeface="+mn-cs"/>
              </a:rPr>
              <a:t> – pedido para finalizar comunicação cifrada.</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21</a:t>
            </a:fld>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kern="1200" dirty="0" smtClean="0">
                <a:solidFill>
                  <a:schemeClr val="tx1"/>
                </a:solidFill>
                <a:latin typeface="Times New Roman" pitchFamily="18" charset="0"/>
                <a:ea typeface="+mn-ea"/>
                <a:cs typeface="+mn-cs"/>
              </a:rPr>
              <a:t>Interacção entre agentes móveis e dispositivos – utilização indevida de recursos por parte de um agente mal intencionado num dispositivo e vice-versa;</a:t>
            </a:r>
          </a:p>
          <a:p>
            <a:pPr lvl="0"/>
            <a:r>
              <a:rPr lang="pt-PT" sz="1200" kern="1200" dirty="0" smtClean="0">
                <a:solidFill>
                  <a:schemeClr val="tx1"/>
                </a:solidFill>
                <a:latin typeface="Times New Roman" pitchFamily="18" charset="0"/>
                <a:ea typeface="+mn-ea"/>
                <a:cs typeface="+mn-cs"/>
              </a:rPr>
              <a:t>Interacção entre agentes – interacção indevida entre agentes móveis.</a:t>
            </a:r>
          </a:p>
          <a:p>
            <a:r>
              <a:rPr lang="pt-PT" sz="1200" kern="1200" dirty="0" smtClean="0">
                <a:solidFill>
                  <a:schemeClr val="tx1"/>
                </a:solidFill>
                <a:latin typeface="Times New Roman" pitchFamily="18" charset="0"/>
                <a:ea typeface="+mn-ea"/>
                <a:cs typeface="+mn-cs"/>
              </a:rPr>
              <a:t>Tal como podemos verificar na Figura 20 a arquitectura de segurança tem cinco módulos:</a:t>
            </a:r>
          </a:p>
          <a:p>
            <a:pPr lvl="0"/>
            <a:r>
              <a:rPr lang="pt-PT" sz="1200" b="1" kern="1200" dirty="0" smtClean="0">
                <a:solidFill>
                  <a:schemeClr val="tx1"/>
                </a:solidFill>
                <a:latin typeface="Times New Roman" pitchFamily="18" charset="0"/>
                <a:ea typeface="+mn-ea"/>
                <a:cs typeface="+mn-cs"/>
              </a:rPr>
              <a:t>Filtro Eventos – módulo que permite detectar quais os eventos que podem desencadear a necessidade de analisar as políticas de segurança; </a:t>
            </a:r>
            <a:endParaRPr lang="pt-PT" sz="1200" kern="1200" dirty="0" smtClean="0">
              <a:solidFill>
                <a:schemeClr val="tx1"/>
              </a:solidFill>
              <a:latin typeface="Times New Roman" pitchFamily="18" charset="0"/>
              <a:ea typeface="+mn-ea"/>
              <a:cs typeface="+mn-cs"/>
            </a:endParaRPr>
          </a:p>
          <a:p>
            <a:pPr lvl="0"/>
            <a:r>
              <a:rPr lang="pt-PT" sz="1200" b="1" kern="1200" dirty="0" smtClean="0">
                <a:solidFill>
                  <a:schemeClr val="tx1"/>
                </a:solidFill>
                <a:latin typeface="Times New Roman" pitchFamily="18" charset="0"/>
                <a:ea typeface="+mn-ea"/>
                <a:cs typeface="+mn-cs"/>
              </a:rPr>
              <a:t>Política de Segurança</a:t>
            </a:r>
            <a:r>
              <a:rPr lang="pt-PT" sz="1200" kern="1200" dirty="0" smtClean="0">
                <a:solidFill>
                  <a:schemeClr val="tx1"/>
                </a:solidFill>
                <a:latin typeface="Times New Roman" pitchFamily="18" charset="0"/>
                <a:ea typeface="+mn-ea"/>
                <a:cs typeface="+mn-cs"/>
              </a:rPr>
              <a:t> – política de segurança a ser apresentada para validação;</a:t>
            </a:r>
          </a:p>
          <a:p>
            <a:pPr lvl="0"/>
            <a:r>
              <a:rPr lang="pt-PT" sz="1200" b="1" kern="1200" dirty="0" smtClean="0">
                <a:solidFill>
                  <a:schemeClr val="tx1"/>
                </a:solidFill>
                <a:latin typeface="Times New Roman" pitchFamily="18" charset="0"/>
                <a:ea typeface="+mn-ea"/>
                <a:cs typeface="+mn-cs"/>
              </a:rPr>
              <a:t>Informação de Contexto</a:t>
            </a:r>
            <a:r>
              <a:rPr lang="pt-PT" sz="1200" kern="1200" dirty="0" smtClean="0">
                <a:solidFill>
                  <a:schemeClr val="tx1"/>
                </a:solidFill>
                <a:latin typeface="Times New Roman" pitchFamily="18" charset="0"/>
                <a:ea typeface="+mn-ea"/>
                <a:cs typeface="+mn-cs"/>
              </a:rPr>
              <a:t> – informação associada à política a ser analisada;</a:t>
            </a:r>
          </a:p>
          <a:p>
            <a:pPr lvl="0"/>
            <a:r>
              <a:rPr lang="pt-PT" sz="1200" b="1" kern="1200" dirty="0" smtClean="0">
                <a:solidFill>
                  <a:schemeClr val="tx1"/>
                </a:solidFill>
                <a:latin typeface="Times New Roman" pitchFamily="18" charset="0"/>
                <a:ea typeface="+mn-ea"/>
                <a:cs typeface="+mn-cs"/>
              </a:rPr>
              <a:t>Monitor de Segurança</a:t>
            </a:r>
            <a:r>
              <a:rPr lang="pt-PT" sz="1200" kern="1200" dirty="0" smtClean="0">
                <a:solidFill>
                  <a:schemeClr val="tx1"/>
                </a:solidFill>
                <a:latin typeface="Times New Roman" pitchFamily="18" charset="0"/>
                <a:ea typeface="+mn-ea"/>
                <a:cs typeface="+mn-cs"/>
              </a:rPr>
              <a:t> – módulo responsável por analisar a política de segurança apresentada. Para esta análise este módulo poderá recorrer à informação de contexto apresentada conjuntamente com a política de segurança. Após a análise será dado o retorno se a política de segurança foi validada ou rejeitada; </a:t>
            </a:r>
          </a:p>
          <a:p>
            <a:pPr lvl="0"/>
            <a:r>
              <a:rPr lang="pt-PT" sz="1200" b="1" kern="1200" dirty="0" smtClean="0">
                <a:solidFill>
                  <a:schemeClr val="tx1"/>
                </a:solidFill>
                <a:latin typeface="Times New Roman" pitchFamily="18" charset="0"/>
                <a:ea typeface="+mn-ea"/>
                <a:cs typeface="+mn-cs"/>
              </a:rPr>
              <a:t>Registo de eventos</a:t>
            </a:r>
            <a:r>
              <a:rPr lang="pt-PT" sz="1200" kern="1200" dirty="0" smtClean="0">
                <a:solidFill>
                  <a:schemeClr val="tx1"/>
                </a:solidFill>
                <a:latin typeface="Times New Roman" pitchFamily="18" charset="0"/>
                <a:ea typeface="+mn-ea"/>
                <a:cs typeface="+mn-cs"/>
              </a:rPr>
              <a:t> – módulo para armazenamento de eventos importantes e que será utilizado para situações em que acontecimentos do passado influenciem a validação.</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22</a:t>
            </a:fld>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Consideremos o cenário apresentado na Figura 23, em que um agente móvel (A1) oferece dois serviços (S1 e S2). Este agente implementa uma política de segurança que não permite que outro agente (A2) possa utilizar os seus serviços em simultâneo. Neste caso a politica a ser especificada é no sentido de proteger o agente de outro agente. No entanto, para ser assegurada essa protecção é necessário recorrer a possíveis eventos anteriores, de forma a saber se A2 já está a utilizar algum dos serviços de A1. Neste exemplo o acesso ao serviço S2 por A2 será negado pois já está a utilizar S1. Uma possível definição desta política é:</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23</a:t>
            </a:fld>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smtClean="0">
                <a:solidFill>
                  <a:schemeClr val="tx1"/>
                </a:solidFill>
                <a:latin typeface="Times New Roman" pitchFamily="18" charset="0"/>
                <a:ea typeface="+mn-ea"/>
                <a:cs typeface="+mn-cs"/>
              </a:rPr>
              <a:t>O OBIHOC (nome atribuído ao sistema a implementar) será um middleware </a:t>
            </a:r>
            <a:r>
              <a:rPr lang="pt-PT" sz="1200" i="0" kern="1200" baseline="0" dirty="0" err="1" smtClean="0">
                <a:solidFill>
                  <a:schemeClr val="tx1"/>
                </a:solidFill>
                <a:latin typeface="Times New Roman" pitchFamily="18" charset="0"/>
                <a:ea typeface="+mn-ea"/>
                <a:cs typeface="+mn-cs"/>
              </a:rPr>
              <a:t>peer-to-peer</a:t>
            </a:r>
            <a:r>
              <a:rPr lang="pt-PT" sz="1200" i="0" kern="1200" baseline="0" dirty="0" smtClean="0">
                <a:solidFill>
                  <a:schemeClr val="tx1"/>
                </a:solidFill>
                <a:latin typeface="Times New Roman" pitchFamily="18" charset="0"/>
                <a:ea typeface="+mn-ea"/>
                <a:cs typeface="+mn-cs"/>
              </a:rPr>
              <a:t>, no sentido em que todos os dispositivos poderão funcionar como clientes e servidores a qualquer momento. Desta forma uma aplicação a executar num dispositivo poderá desempenhar tarefas de servidor (fornecer objectos para replicação) ou de cliente (pedir replicação de objectos de outros dispositivos). </a:t>
            </a:r>
            <a:endParaRPr lang="pt-PT" i="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24</a:t>
            </a:fld>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endParaRPr lang="pt-PT" i="0"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25</a:t>
            </a:fld>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Imaginemos que um programador está a desenvolver a aplicação “Digital </a:t>
            </a:r>
            <a:r>
              <a:rPr lang="pt-PT" sz="1200" kern="1200" dirty="0" err="1" smtClean="0">
                <a:solidFill>
                  <a:schemeClr val="tx1"/>
                </a:solidFill>
                <a:latin typeface="Times New Roman" pitchFamily="18" charset="0"/>
                <a:ea typeface="+mn-ea"/>
                <a:cs typeface="+mn-cs"/>
              </a:rPr>
              <a:t>Library</a:t>
            </a:r>
            <a:r>
              <a:rPr lang="pt-PT" sz="1200" kern="1200" dirty="0" smtClean="0">
                <a:solidFill>
                  <a:schemeClr val="tx1"/>
                </a:solidFill>
                <a:latin typeface="Times New Roman" pitchFamily="18" charset="0"/>
                <a:ea typeface="+mn-ea"/>
                <a:cs typeface="+mn-cs"/>
              </a:rPr>
              <a:t>” (Figura 26). Para tal cria uma interface – IDocument – que será implementada pela classe Document. A definição destas duas componentes da aplicação fica a cargo do programador, pois a sua utilização está somente dependente da aplicação. </a:t>
            </a:r>
          </a:p>
          <a:p>
            <a:r>
              <a:rPr lang="pt-PT" sz="1200" kern="1200" dirty="0" smtClean="0">
                <a:solidFill>
                  <a:schemeClr val="tx1"/>
                </a:solidFill>
                <a:latin typeface="Times New Roman" pitchFamily="18" charset="0"/>
                <a:ea typeface="+mn-ea"/>
                <a:cs typeface="+mn-cs"/>
              </a:rPr>
              <a:t>Para facilitar a implementação do OBIHOC nas aplicações é necessário que essas classes estendam algumas interfaces específicas do OBIHOC e a criação de uma nova classe – </a:t>
            </a:r>
            <a:r>
              <a:rPr lang="pt-PT" sz="1200" i="1" kern="1200" dirty="0" smtClean="0">
                <a:solidFill>
                  <a:schemeClr val="tx1"/>
                </a:solidFill>
                <a:latin typeface="Times New Roman" pitchFamily="18" charset="0"/>
                <a:ea typeface="+mn-ea"/>
                <a:cs typeface="+mn-cs"/>
              </a:rPr>
              <a:t>proxy</a:t>
            </a:r>
            <a:r>
              <a:rPr lang="pt-PT" sz="1200" kern="1200" dirty="0" smtClean="0">
                <a:solidFill>
                  <a:schemeClr val="tx1"/>
                </a:solidFill>
                <a:latin typeface="Times New Roman" pitchFamily="18" charset="0"/>
                <a:ea typeface="+mn-ea"/>
                <a:cs typeface="+mn-cs"/>
              </a:rPr>
              <a:t>. Tal como patente na Figura 26 as interface necessárias são:</a:t>
            </a:r>
          </a:p>
          <a:p>
            <a:pPr lvl="0"/>
            <a:r>
              <a:rPr lang="pt-PT" sz="1200" b="1" kern="1200" dirty="0" err="1" smtClean="0">
                <a:solidFill>
                  <a:schemeClr val="tx1"/>
                </a:solidFill>
                <a:latin typeface="Times New Roman" pitchFamily="18" charset="0"/>
                <a:ea typeface="+mn-ea"/>
                <a:cs typeface="+mn-cs"/>
              </a:rPr>
              <a:t>IMobihocObject</a:t>
            </a:r>
            <a:r>
              <a:rPr lang="pt-PT" sz="1200" kern="1200" dirty="0" smtClean="0">
                <a:solidFill>
                  <a:schemeClr val="tx1"/>
                </a:solidFill>
                <a:latin typeface="Times New Roman" pitchFamily="18" charset="0"/>
                <a:ea typeface="+mn-ea"/>
                <a:cs typeface="+mn-cs"/>
              </a:rPr>
              <a:t> – permite que os objectos tenham uma propriedade que será alterada pelo identificador gerado pelo OBIHOC. As classes que implementem esta interface são consideradas passíveis de replicação e portanto também deverão implementar as interfaces </a:t>
            </a:r>
            <a:r>
              <a:rPr lang="pt-PT" sz="1200" kern="1200" dirty="0" err="1" smtClean="0">
                <a:solidFill>
                  <a:schemeClr val="tx1"/>
                </a:solidFill>
                <a:latin typeface="Times New Roman" pitchFamily="18" charset="0"/>
                <a:ea typeface="+mn-ea"/>
                <a:cs typeface="+mn-cs"/>
              </a:rPr>
              <a:t>IXMLTranspor</a:t>
            </a:r>
            <a:r>
              <a:rPr lang="pt-PT" sz="1200" kern="1200" dirty="0" smtClean="0">
                <a:solidFill>
                  <a:schemeClr val="tx1"/>
                </a:solidFill>
                <a:latin typeface="Times New Roman" pitchFamily="18" charset="0"/>
                <a:ea typeface="+mn-ea"/>
                <a:cs typeface="+mn-cs"/>
              </a:rPr>
              <a:t> e </a:t>
            </a:r>
            <a:r>
              <a:rPr lang="pt-PT" sz="1200" kern="1200" dirty="0" err="1" smtClean="0">
                <a:solidFill>
                  <a:schemeClr val="tx1"/>
                </a:solidFill>
                <a:latin typeface="Times New Roman" pitchFamily="18" charset="0"/>
                <a:ea typeface="+mn-ea"/>
                <a:cs typeface="+mn-cs"/>
              </a:rPr>
              <a:t>IDemander</a:t>
            </a:r>
            <a:r>
              <a:rPr lang="pt-PT" sz="1200" kern="1200" dirty="0" smtClean="0">
                <a:solidFill>
                  <a:schemeClr val="tx1"/>
                </a:solidFill>
                <a:latin typeface="Times New Roman" pitchFamily="18" charset="0"/>
                <a:ea typeface="+mn-ea"/>
                <a:cs typeface="+mn-cs"/>
              </a:rPr>
              <a:t>/</a:t>
            </a:r>
            <a:r>
              <a:rPr lang="pt-PT" sz="1200" kern="1200" dirty="0" err="1" smtClean="0">
                <a:solidFill>
                  <a:schemeClr val="tx1"/>
                </a:solidFill>
                <a:latin typeface="Times New Roman" pitchFamily="18" charset="0"/>
                <a:ea typeface="+mn-ea"/>
                <a:cs typeface="+mn-cs"/>
              </a:rPr>
              <a:t>IDemandee</a:t>
            </a:r>
            <a:r>
              <a:rPr lang="pt-PT" sz="1200" kern="1200" dirty="0" smtClean="0">
                <a:solidFill>
                  <a:schemeClr val="tx1"/>
                </a:solidFill>
                <a:latin typeface="Times New Roman" pitchFamily="18" charset="0"/>
                <a:ea typeface="+mn-ea"/>
                <a:cs typeface="+mn-cs"/>
              </a:rPr>
              <a:t>. </a:t>
            </a:r>
          </a:p>
          <a:p>
            <a:pPr lvl="0"/>
            <a:r>
              <a:rPr lang="pt-PT" sz="1200" b="1" kern="1200" dirty="0" err="1" smtClean="0">
                <a:solidFill>
                  <a:schemeClr val="tx1"/>
                </a:solidFill>
                <a:latin typeface="Times New Roman" pitchFamily="18" charset="0"/>
                <a:ea typeface="+mn-ea"/>
                <a:cs typeface="+mn-cs"/>
              </a:rPr>
              <a:t>IXMLTransport</a:t>
            </a:r>
            <a:r>
              <a:rPr lang="pt-PT" sz="1200" kern="1200" dirty="0" smtClean="0">
                <a:solidFill>
                  <a:schemeClr val="tx1"/>
                </a:solidFill>
                <a:latin typeface="Times New Roman" pitchFamily="18" charset="0"/>
                <a:ea typeface="+mn-ea"/>
                <a:cs typeface="+mn-cs"/>
              </a:rPr>
              <a:t> – permite que seja possível converter a classe num objecto passível de ser replicado pelo OBIHOC bem como a sua recuperação no dispositivo para o qual foi replicado.</a:t>
            </a:r>
          </a:p>
          <a:p>
            <a:pPr lvl="0"/>
            <a:r>
              <a:rPr lang="pt-PT" sz="1200" b="1" kern="1200" dirty="0" err="1" smtClean="0">
                <a:solidFill>
                  <a:schemeClr val="tx1"/>
                </a:solidFill>
                <a:latin typeface="Times New Roman" pitchFamily="18" charset="0"/>
                <a:ea typeface="+mn-ea"/>
                <a:cs typeface="+mn-cs"/>
              </a:rPr>
              <a:t>IDemander</a:t>
            </a:r>
            <a:r>
              <a:rPr lang="pt-PT" sz="1200" kern="1200" dirty="0" smtClean="0">
                <a:solidFill>
                  <a:schemeClr val="tx1"/>
                </a:solidFill>
                <a:latin typeface="Times New Roman" pitchFamily="18" charset="0"/>
                <a:ea typeface="+mn-ea"/>
                <a:cs typeface="+mn-cs"/>
              </a:rPr>
              <a:t> – permite que sejam trocadas as referências após a chegada de um objecto replicado para troca com o proxy que o substituiu.</a:t>
            </a:r>
          </a:p>
          <a:p>
            <a:pPr lvl="0"/>
            <a:r>
              <a:rPr lang="pt-PT" sz="1200" b="1" kern="1200" dirty="0" err="1" smtClean="0">
                <a:solidFill>
                  <a:schemeClr val="tx1"/>
                </a:solidFill>
                <a:latin typeface="Times New Roman" pitchFamily="18" charset="0"/>
                <a:ea typeface="+mn-ea"/>
                <a:cs typeface="+mn-cs"/>
              </a:rPr>
              <a:t>IDemandee</a:t>
            </a:r>
            <a:r>
              <a:rPr lang="pt-PT" sz="1200" kern="1200" dirty="0" smtClean="0">
                <a:solidFill>
                  <a:schemeClr val="tx1"/>
                </a:solidFill>
                <a:latin typeface="Times New Roman" pitchFamily="18" charset="0"/>
                <a:ea typeface="+mn-ea"/>
                <a:cs typeface="+mn-cs"/>
              </a:rPr>
              <a:t> – permite que seja executado o processo de replicação automática. Desta forma quando um proxy é invocado, automaticamente é iniciado o processo de replicação do objecto correspondente.</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26</a:t>
            </a:fld>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b="1" kern="1200" dirty="0" smtClean="0">
                <a:solidFill>
                  <a:schemeClr val="tx1"/>
                </a:solidFill>
                <a:latin typeface="Times New Roman" pitchFamily="18" charset="0"/>
                <a:ea typeface="+mn-ea"/>
                <a:cs typeface="+mn-cs"/>
              </a:rPr>
              <a:t>Recursos utilizados no dispositivo</a:t>
            </a:r>
            <a:r>
              <a:rPr lang="pt-PT" sz="1200" kern="1200" dirty="0" smtClean="0">
                <a:solidFill>
                  <a:schemeClr val="tx1"/>
                </a:solidFill>
                <a:latin typeface="Times New Roman" pitchFamily="18" charset="0"/>
                <a:ea typeface="+mn-ea"/>
                <a:cs typeface="+mn-cs"/>
              </a:rPr>
              <a:t> – devido às limitações de memória e processamento nos dispositivos móveis é vital analisar o impacto que a execução do OBIHOC produz nos dispositivos. </a:t>
            </a:r>
          </a:p>
          <a:p>
            <a:pPr lvl="0"/>
            <a:r>
              <a:rPr lang="pt-PT" sz="1200" b="1" kern="1200" dirty="0" smtClean="0">
                <a:solidFill>
                  <a:schemeClr val="tx1"/>
                </a:solidFill>
                <a:latin typeface="Times New Roman" pitchFamily="18" charset="0"/>
                <a:ea typeface="+mn-ea"/>
                <a:cs typeface="+mn-cs"/>
              </a:rPr>
              <a:t>Informação excedente trocada entre dispositivos</a:t>
            </a:r>
            <a:r>
              <a:rPr lang="pt-PT" sz="1200" kern="1200" dirty="0" smtClean="0">
                <a:solidFill>
                  <a:schemeClr val="tx1"/>
                </a:solidFill>
                <a:latin typeface="Times New Roman" pitchFamily="18" charset="0"/>
                <a:ea typeface="+mn-ea"/>
                <a:cs typeface="+mn-cs"/>
              </a:rPr>
              <a:t> – uma vez que a utilização de redes ad-hoc implica a troca de dados, é importante minimizar os dados excedentes.</a:t>
            </a:r>
          </a:p>
          <a:p>
            <a:pPr lvl="0"/>
            <a:r>
              <a:rPr lang="pt-PT" sz="1200" b="1" kern="1200" dirty="0" smtClean="0">
                <a:solidFill>
                  <a:schemeClr val="tx1"/>
                </a:solidFill>
                <a:latin typeface="Times New Roman" pitchFamily="18" charset="0"/>
                <a:ea typeface="+mn-ea"/>
                <a:cs typeface="+mn-cs"/>
              </a:rPr>
              <a:t>Impacto na aplicação</a:t>
            </a:r>
            <a:r>
              <a:rPr lang="pt-PT" sz="1200" kern="1200" dirty="0" smtClean="0">
                <a:solidFill>
                  <a:schemeClr val="tx1"/>
                </a:solidFill>
                <a:latin typeface="Times New Roman" pitchFamily="18" charset="0"/>
                <a:ea typeface="+mn-ea"/>
                <a:cs typeface="+mn-cs"/>
              </a:rPr>
              <a:t> – apesar do aumento de funcionalidades da aplicação, estas não deverão influenciar a fluidez da aplicação, para que não se perca a noção de transparência pretendida.</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27</a:t>
            </a:fld>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kern="1200" dirty="0" smtClean="0">
                <a:solidFill>
                  <a:schemeClr val="tx1"/>
                </a:solidFill>
                <a:latin typeface="Times New Roman" pitchFamily="18" charset="0"/>
                <a:ea typeface="+mn-ea"/>
                <a:cs typeface="+mn-cs"/>
              </a:rPr>
              <a:t>Partilha de conteúdos da biblioteca sem necessidade de utilizar um serviço externo, sendo criado para tal uma rede ad-hoc.</a:t>
            </a:r>
          </a:p>
          <a:p>
            <a:pPr lvl="0"/>
            <a:r>
              <a:rPr lang="pt-PT" sz="1200" kern="1200" dirty="0" smtClean="0">
                <a:solidFill>
                  <a:schemeClr val="tx1"/>
                </a:solidFill>
                <a:latin typeface="Times New Roman" pitchFamily="18" charset="0"/>
                <a:ea typeface="+mn-ea"/>
                <a:cs typeface="+mn-cs"/>
              </a:rPr>
              <a:t>Possibilidade de manter a execução da aplicação, através da replicação de conteúdos, em situações de falha de comunicação. Numa rede ad-hoc esta situação poderá ocorrer com naturalidade, pois estas redes caracterização pela entrada e saída de dispositivos da rede.</a:t>
            </a:r>
          </a:p>
          <a:p>
            <a:pPr lvl="0"/>
            <a:r>
              <a:rPr lang="pt-PT" sz="1200" kern="1200" dirty="0" smtClean="0">
                <a:solidFill>
                  <a:schemeClr val="tx1"/>
                </a:solidFill>
                <a:latin typeface="Times New Roman" pitchFamily="18" charset="0"/>
                <a:ea typeface="+mn-ea"/>
                <a:cs typeface="+mn-cs"/>
              </a:rPr>
              <a:t>Utilização mais eficiente dos recursos do dispositivo. Como esta aplicação pode envolver a transferência de grandes quantidades de dados é importante que os dados transferidos sejam realmente necessários para as intenções do utilizador.</a:t>
            </a:r>
          </a:p>
          <a:p>
            <a:endParaRPr lang="pt-PT" dirty="0" smtClean="0">
              <a:latin typeface="Arial" pitchFamily="34" charset="0"/>
              <a:cs typeface="Arial" pitchFamily="34" charset="0"/>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28</a:t>
            </a:fld>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lvl="0"/>
            <a:r>
              <a:rPr lang="pt-PT" sz="1200" kern="1200" dirty="0" smtClean="0">
                <a:solidFill>
                  <a:schemeClr val="tx1"/>
                </a:solidFill>
                <a:latin typeface="Times New Roman" pitchFamily="18" charset="0"/>
                <a:ea typeface="+mn-ea"/>
                <a:cs typeface="+mn-cs"/>
              </a:rPr>
              <a:t>Partilha de conteúdos da biblioteca sem necessidade de utilizar um serviço externo, sendo criado para tal uma rede ad-hoc.</a:t>
            </a:r>
          </a:p>
          <a:p>
            <a:pPr lvl="0"/>
            <a:r>
              <a:rPr lang="pt-PT" sz="1200" kern="1200" dirty="0" smtClean="0">
                <a:solidFill>
                  <a:schemeClr val="tx1"/>
                </a:solidFill>
                <a:latin typeface="Times New Roman" pitchFamily="18" charset="0"/>
                <a:ea typeface="+mn-ea"/>
                <a:cs typeface="+mn-cs"/>
              </a:rPr>
              <a:t>Possibilidade de manter a execução da aplicação, através da replicação de conteúdos, em situações de falha de comunicação. Numa rede ad-hoc esta situação poderá ocorrer com naturalidade, pois estas redes caracterização pela entrada e saída de dispositivos da rede.</a:t>
            </a:r>
          </a:p>
          <a:p>
            <a:pPr lvl="0"/>
            <a:r>
              <a:rPr lang="pt-PT" sz="1200" kern="1200" dirty="0" smtClean="0">
                <a:solidFill>
                  <a:schemeClr val="tx1"/>
                </a:solidFill>
                <a:latin typeface="Times New Roman" pitchFamily="18" charset="0"/>
                <a:ea typeface="+mn-ea"/>
                <a:cs typeface="+mn-cs"/>
              </a:rPr>
              <a:t>Utilização mais eficiente dos recursos do dispositivo. Como esta aplicação pode envolver a transferência de grandes quantidades de dados é importante que os dados transferidos sejam realmente necessários para as intenções do utilizador.</a:t>
            </a:r>
          </a:p>
          <a:p>
            <a:endParaRPr lang="pt-PT" dirty="0" smtClean="0">
              <a:latin typeface="Arial" pitchFamily="34" charset="0"/>
              <a:cs typeface="Arial" pitchFamily="34" charset="0"/>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29</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dirty="0" smtClean="0"/>
              <a:t>Com estes</a:t>
            </a:r>
            <a:r>
              <a:rPr lang="pt-PT" baseline="0" dirty="0" smtClean="0"/>
              <a:t> avanço surge a necessidade de desenvolver novas aplicações, ou adaptar aplicações já existentes por forma a aproveitar estas características.</a:t>
            </a:r>
          </a:p>
          <a:p>
            <a:r>
              <a:rPr lang="pt-PT" baseline="0" dirty="0" smtClean="0"/>
              <a:t>No entanto este desenvolvimento obriga os programadores a desviarem-se da lógica da aplicação, para a qual não estão preparados. Nomeadamente a utilização de camadas de baixo nível do sistema.</a:t>
            </a:r>
          </a:p>
          <a:p>
            <a:r>
              <a:rPr lang="pt-PT" baseline="0" dirty="0" smtClean="0"/>
              <a:t>Alguns programadores puderam ter conhecimentos suficientes para debelar essas situações, mas nem sempre as soluções implementadas seria as mais adequadas, por exemplo na escolha do paradigma de utilização (replicação ou invocação remota)</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a:t>
            </a:fld>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Para a avaliação deste trabalho foi elaborado um cenário de teste que utiliza a aplicação Digital </a:t>
            </a:r>
            <a:r>
              <a:rPr lang="pt-PT" sz="1200" kern="1200" dirty="0" err="1" smtClean="0">
                <a:solidFill>
                  <a:schemeClr val="tx1"/>
                </a:solidFill>
                <a:latin typeface="Times New Roman" pitchFamily="18" charset="0"/>
                <a:ea typeface="+mn-ea"/>
                <a:cs typeface="+mn-cs"/>
              </a:rPr>
              <a:t>Library</a:t>
            </a:r>
            <a:r>
              <a:rPr lang="pt-PT" sz="1200" kern="1200" dirty="0" smtClean="0">
                <a:solidFill>
                  <a:schemeClr val="tx1"/>
                </a:solidFill>
                <a:latin typeface="Times New Roman" pitchFamily="18" charset="0"/>
                <a:ea typeface="+mn-ea"/>
                <a:cs typeface="+mn-cs"/>
              </a:rPr>
              <a:t>. Este cenário de teste consiste no acesso a todos os conteúdos de uma biblioteca remota de forma sequencial, ou seja são acedidas as propriedades e conteúdo (Properties e Content) de todos os áudio e após esses os documentos e por fim os vídeos. A cada um destes conteúdos está associado um ficheiro guardado localmente com as seguintes propriedades:</a:t>
            </a:r>
          </a:p>
          <a:p>
            <a:pPr lvl="0"/>
            <a:r>
              <a:rPr lang="pt-PT" sz="1200" kern="1200" dirty="0" smtClean="0">
                <a:solidFill>
                  <a:schemeClr val="tx1"/>
                </a:solidFill>
                <a:latin typeface="Times New Roman" pitchFamily="18" charset="0"/>
                <a:ea typeface="+mn-ea"/>
                <a:cs typeface="+mn-cs"/>
              </a:rPr>
              <a:t>Audio – ficheiro .mp3 com um 484KB;</a:t>
            </a:r>
          </a:p>
          <a:p>
            <a:pPr lvl="0"/>
            <a:r>
              <a:rPr lang="pt-PT" sz="1200" kern="1200" dirty="0" smtClean="0">
                <a:solidFill>
                  <a:schemeClr val="tx1"/>
                </a:solidFill>
                <a:latin typeface="Times New Roman" pitchFamily="18" charset="0"/>
                <a:ea typeface="+mn-ea"/>
                <a:cs typeface="+mn-cs"/>
              </a:rPr>
              <a:t>Documento – ficheiro .pdf com 100KB;</a:t>
            </a:r>
          </a:p>
          <a:p>
            <a:pPr lvl="0"/>
            <a:r>
              <a:rPr lang="pt-PT" sz="1200" kern="1200" dirty="0" smtClean="0">
                <a:solidFill>
                  <a:schemeClr val="tx1"/>
                </a:solidFill>
                <a:latin typeface="Times New Roman" pitchFamily="18" charset="0"/>
                <a:ea typeface="+mn-ea"/>
                <a:cs typeface="+mn-cs"/>
              </a:rPr>
              <a:t>Video – ficheiro .mp4 com 988KB; </a:t>
            </a:r>
          </a:p>
          <a:p>
            <a:r>
              <a:rPr lang="pt-PT" sz="1200" kern="1200" dirty="0" smtClean="0">
                <a:solidFill>
                  <a:schemeClr val="tx1"/>
                </a:solidFill>
                <a:latin typeface="Times New Roman" pitchFamily="18" charset="0"/>
                <a:ea typeface="+mn-ea"/>
                <a:cs typeface="+mn-cs"/>
              </a:rPr>
              <a:t>A aplicação foi parametrizada para que durante a sua execução se um determinado objecto for invocado, mas na realidade este representa um proxy, automaticamente é desencadeado o processo de replicação desse objecto e posteriormente é invocado o método pretendido no objecto recentemente replicado. A profundidade a ser aplicada neste processo depende do tipo de teste que está em execução.</a:t>
            </a:r>
          </a:p>
          <a:p>
            <a:endParaRPr lang="pt-PT" dirty="0" smtClean="0">
              <a:latin typeface="Arial" pitchFamily="34" charset="0"/>
              <a:cs typeface="Arial" pitchFamily="34" charset="0"/>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30</a:t>
            </a:fld>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Complementando a informação do Gráfico 1, o Gráfico 2 apresenta a percentagem do tempo total utilizada por cada acção no decorrer do processo de replicação. Os processos representados neste gráfico são: (1) criação das estruturas de dados a serem enviadas do servidor para o cliente (a azul), (2) conversão da informação recebida do servidor para objectos a serem utilizados pela aplicação, que inclui a gestão de referencias (a vermelho) e (3) transferência dos dados na rede (a verde). Como se pode observar uma grande percentagem do tempo necessário para o acesso a um objecto que ainda não foi replicado é desembolsado na transferência de dados entre os dispositivos. Este dado permite concluir que a utilização deste middleware não afecta directamente o tempo de resposta da aplicação, no sentido que os dados trocados são essenciais para o correcto funcionamento da aplicação, sendo esta troca independente do middleware. </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31</a:t>
            </a:fld>
            <a:endParaRPr lang="en-GB"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Na Tabela 2 é apresentado o número de bytes de cada tipo de dados trocados entre dispositivos, ou seja, foram analisados a quantidade de bytes recebidos para cada objecto e o número de bytes que acabaram por ser úteis para a aplicação. Cada um destes valores foi obtido pelo valor médio obtido em todas as execuções do cenário de teste. Para uma melhor percepção do valor de dados excedentes é apresentado no Gráfico 5 a percentagem de dados recebidos (a azul) e a percentagem de dados excedentes (a verde). Estes dados excedentes resultam de uma estrutura de dados criada pelo OBIHOC, na qual o objecto a ser replicado é inserido. Esta estrutura tem diversos parâmetros, que permitem a correcta execução das funcionalidades do OBIHOC, como por exemplo: identificadores do tipo de pedido enviado, identificador do objecto e lista de dispositivos para os quais o objecto já foi replicado, etc.</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32</a:t>
            </a:fld>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dirty="0" smtClean="0">
                <a:solidFill>
                  <a:schemeClr val="tx1"/>
                </a:solidFill>
                <a:latin typeface="Times New Roman" pitchFamily="18" charset="0"/>
                <a:ea typeface="+mn-ea"/>
                <a:cs typeface="+mn-cs"/>
              </a:rPr>
              <a:t>A análise destes dados permite perceber que a utilização de um valor de profundidade adequado pode influenciar bastante o desempenho da aplicação. A escolha deste valor deverá ser tida em conta pelo programador para se adequar à utilização mais frequente da aplicação. Por exemplo se a aplicação for utilizada para maioritariamente aceder a um único tipo de conteúdo, a utilização de uma profundidade de 3 poderá ser benéfica, pois o acesso ao primeiro conteúdo é bastante mais lento, no entanto os restantes serão praticamente imediatos. Se por outro lado um comportamento mais previsível dos utilizadores seja navegarem por toda a biblioteca a utilização de um profundidade 1 ou 0 será a mais indicada.</a:t>
            </a:r>
            <a:endParaRPr lang="pt-PT" sz="1200" kern="1200" dirty="0">
              <a:solidFill>
                <a:schemeClr val="tx1"/>
              </a:solidFill>
              <a:latin typeface="Times New Roman" pitchFamily="18" charset="0"/>
              <a:ea typeface="+mn-ea"/>
              <a:cs typeface="+mn-cs"/>
            </a:endParaRP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33</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baseline="0" dirty="0" smtClean="0">
                <a:solidFill>
                  <a:schemeClr val="tx1"/>
                </a:solidFill>
                <a:latin typeface="Times New Roman" pitchFamily="18" charset="0"/>
                <a:ea typeface="+mn-ea"/>
                <a:cs typeface="+mn-cs"/>
              </a:rPr>
              <a:t>Com os diversos avanços tecnológicos os dispositivos móveis estão cada vez mais preparados para integrar novas funcionalidades. Graças às melhorias significativas do processamento, armazenamento e capacidade de comunicação sem fios, a possibilidade de utilização de aplicações em redes ad-hoc aumenta.</a:t>
            </a:r>
          </a:p>
          <a:p>
            <a:r>
              <a:rPr lang="pt-PT" sz="1200" kern="1200" baseline="0" dirty="0" smtClean="0">
                <a:solidFill>
                  <a:schemeClr val="tx1"/>
                </a:solidFill>
                <a:latin typeface="Times New Roman" pitchFamily="18" charset="0"/>
                <a:ea typeface="+mn-ea"/>
                <a:cs typeface="+mn-cs"/>
              </a:rPr>
              <a:t>No entanto este desenvolvimento implica que os programadores dominem áreas para as quais, na maioria das vezes, não estão preparados. Para além disto, a incursão nestas áreas afasta os programadores da lógica da aplicação, para a qual estão preparados e na qual se devem concentrar. Assim este trabalho propõe a criação de um middleware que liberte os programadores dessas áreas, implementando-as de forma eficaz e correcta.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Ao longo do trabalho foram analisados diversos aspectos técnicos que o middleware deverá satisfazer, são eles: 1) flexibilidade de paradigmas, 2) replicação automática, 3) DGC e 4) políticas de segurança. Para além desta análise foi efectuado um trabalho de pesquisa sobre diversos sistemas/trabalhos existes: por exemplo OBIWAN.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foi desenvolvida uma arquitectura, de forma a satisfazer todos o objectivos e requisitos propostos. É de realçar que esta arquitectura dá maior ênfase à replicação incremental, pois este é um requisito essencial para a implementação dos restantes requisitos. Para a avaliação da arquitectura proposta, foi elaborada uma metodologia que engloba não só a avaliação do impacto do OBIHOC na aplicação, como também nos recursos utilizados e na quantidade de informação excedente trocada. </a:t>
            </a:r>
            <a:endParaRPr lang="pt-PT"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34</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endParaRPr lang="pt-PT"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35</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xfrm>
            <a:off x="1143000" y="685800"/>
            <a:ext cx="4572000" cy="3429000"/>
          </a:xfrm>
          <a:ln/>
        </p:spPr>
      </p:sp>
      <p:sp>
        <p:nvSpPr>
          <p:cNvPr id="6147" name="Notes Placeholder 2"/>
          <p:cNvSpPr>
            <a:spLocks noGrp="1"/>
          </p:cNvSpPr>
          <p:nvPr>
            <p:ph type="body" idx="1"/>
          </p:nvPr>
        </p:nvSpPr>
        <p:spPr>
          <a:noFill/>
          <a:ln/>
        </p:spPr>
        <p:txBody>
          <a:bodyPr/>
          <a:lstStyle/>
          <a:p>
            <a:endParaRPr lang="pt-PT" dirty="0" smtClean="0"/>
          </a:p>
        </p:txBody>
      </p:sp>
      <p:sp>
        <p:nvSpPr>
          <p:cNvPr id="6148" name="Slide Number Placeholder 3"/>
          <p:cNvSpPr>
            <a:spLocks noGrp="1"/>
          </p:cNvSpPr>
          <p:nvPr>
            <p:ph type="sldNum" sz="quarter" idx="5"/>
          </p:nvPr>
        </p:nvSpPr>
        <p:spPr>
          <a:noFill/>
        </p:spPr>
        <p:txBody>
          <a:bodyPr/>
          <a:lstStyle/>
          <a:p>
            <a:fld id="{8BA01B2F-DB50-4246-859F-847D7B0024E6}" type="slidenum">
              <a:rPr lang="en-GB" smtClean="0"/>
              <a:pPr/>
              <a:t>36</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pPr marL="228600" indent="-228600" algn="just">
              <a:buFont typeface="+mj-lt"/>
              <a:buNone/>
            </a:pPr>
            <a:r>
              <a:rPr lang="pt-PT" sz="1200" i="0" kern="1200" baseline="0" dirty="0" smtClean="0">
                <a:solidFill>
                  <a:schemeClr val="tx1"/>
                </a:solidFill>
                <a:latin typeface="Times New Roman" pitchFamily="18" charset="0"/>
                <a:ea typeface="+mn-ea"/>
                <a:cs typeface="+mn-cs"/>
              </a:rPr>
              <a:t>Deste modo o objectivo principal do trabalho está no desenho e implementação de um middleware que permita aos </a:t>
            </a:r>
          </a:p>
          <a:p>
            <a:pPr marL="228600" indent="-228600" algn="just">
              <a:buFont typeface="+mj-lt"/>
              <a:buNone/>
            </a:pPr>
            <a:r>
              <a:rPr lang="pt-PT" sz="1200" i="0" kern="1200" baseline="0" dirty="0" smtClean="0">
                <a:solidFill>
                  <a:schemeClr val="tx1"/>
                </a:solidFill>
                <a:latin typeface="Times New Roman" pitchFamily="18" charset="0"/>
                <a:ea typeface="+mn-ea"/>
                <a:cs typeface="+mn-cs"/>
              </a:rPr>
              <a:t>programadores desenvolverem aplicações orientadas a objectos (OO) para dispositivos móveis, sem que estes sejam </a:t>
            </a:r>
          </a:p>
          <a:p>
            <a:pPr marL="228600" indent="-228600" algn="just">
              <a:buFont typeface="+mj-lt"/>
              <a:buNone/>
            </a:pPr>
            <a:r>
              <a:rPr lang="pt-PT" sz="1200" i="0" kern="1200" baseline="0" dirty="0" smtClean="0">
                <a:solidFill>
                  <a:schemeClr val="tx1"/>
                </a:solidFill>
                <a:latin typeface="Times New Roman" pitchFamily="18" charset="0"/>
                <a:ea typeface="+mn-ea"/>
                <a:cs typeface="+mn-cs"/>
              </a:rPr>
              <a:t>obrigados a lidar com problemas que fogem da lógica da aplicação. </a:t>
            </a:r>
          </a:p>
          <a:p>
            <a:pPr marL="228600" indent="-228600" algn="just">
              <a:buFont typeface="+mj-lt"/>
              <a:buNone/>
            </a:pPr>
            <a:r>
              <a:rPr lang="pt-PT" sz="1200" i="0" kern="1200" baseline="0" dirty="0" smtClean="0">
                <a:solidFill>
                  <a:schemeClr val="tx1"/>
                </a:solidFill>
                <a:latin typeface="Times New Roman" pitchFamily="18" charset="0"/>
                <a:ea typeface="+mn-ea"/>
                <a:cs typeface="+mn-cs"/>
              </a:rPr>
              <a:t>Assim os programadores poderão utilizar funcionalidades correctamente implementadas sem as compreenderem, ou seja, </a:t>
            </a:r>
          </a:p>
          <a:p>
            <a:pPr marL="228600" indent="-228600" algn="just">
              <a:buFont typeface="+mj-lt"/>
              <a:buNone/>
            </a:pPr>
            <a:r>
              <a:rPr lang="pt-PT" sz="1200" i="0" kern="1200" baseline="0" dirty="0" smtClean="0">
                <a:solidFill>
                  <a:schemeClr val="tx1"/>
                </a:solidFill>
                <a:latin typeface="Times New Roman" pitchFamily="18" charset="0"/>
                <a:ea typeface="+mn-ea"/>
                <a:cs typeface="+mn-cs"/>
              </a:rPr>
              <a:t>sabem o que elas fazem, mas não como o fazem. </a:t>
            </a:r>
            <a:endParaRPr lang="pt-PT" i="0" dirty="0" smtClean="0"/>
          </a:p>
          <a:p>
            <a:pPr marL="228600" indent="-228600" algn="just">
              <a:buFont typeface="+mj-lt"/>
              <a:buAutoNum type="arabicPeriod"/>
            </a:pPr>
            <a:endParaRPr lang="pt-PT" dirty="0" smtClean="0"/>
          </a:p>
          <a:p>
            <a:pPr marL="228600" indent="-228600" algn="just">
              <a:buFont typeface="+mj-lt"/>
              <a:buAutoNum type="arabicPeriod"/>
            </a:pPr>
            <a:r>
              <a:rPr lang="pt-PT" dirty="0" smtClean="0"/>
              <a:t>Permitir o desenvolvimento</a:t>
            </a:r>
            <a:r>
              <a:rPr lang="pt-PT" baseline="0" dirty="0" smtClean="0"/>
              <a:t> de aplicações que permita a utilização de vários paradigmas (agentes móveis, invocações remotas ou replicação de objectos)</a:t>
            </a:r>
          </a:p>
          <a:p>
            <a:pPr marL="228600" indent="-228600" algn="just">
              <a:buFont typeface="+mj-lt"/>
              <a:buAutoNum type="arabicPeriod"/>
            </a:pPr>
            <a:r>
              <a:rPr lang="pt-PT" baseline="0" dirty="0" smtClean="0"/>
              <a:t>Suporte a gestão automática de objectos replicados</a:t>
            </a:r>
          </a:p>
          <a:p>
            <a:pPr marL="228600" indent="-228600" algn="just">
              <a:buFont typeface="+mj-lt"/>
              <a:buAutoNum type="arabicPeriod"/>
            </a:pPr>
            <a:r>
              <a:rPr lang="pt-PT" baseline="0" dirty="0" smtClean="0"/>
              <a:t>Suporte automático para eliminação de réplicas desnecessárias</a:t>
            </a:r>
          </a:p>
          <a:p>
            <a:pPr marL="228600" indent="-228600" algn="just">
              <a:buFont typeface="+mj-lt"/>
              <a:buAutoNum type="arabicPeriod"/>
            </a:pPr>
            <a:r>
              <a:rPr lang="pt-PT" baseline="0" dirty="0" smtClean="0"/>
              <a:t>Permite a definição e execução de politicas de segurança</a:t>
            </a:r>
          </a:p>
          <a:p>
            <a:pPr marL="228600" indent="-228600" algn="just">
              <a:buFont typeface="+mj-lt"/>
              <a:buAutoNum type="arabicPeriod"/>
            </a:pPr>
            <a:r>
              <a:rPr lang="pt-PT" baseline="0" dirty="0" smtClean="0"/>
              <a:t>Independência de funcionamento da rede em relação a uma rede externa</a:t>
            </a:r>
          </a:p>
          <a:p>
            <a:pPr marL="228600" indent="-228600" algn="just">
              <a:buFont typeface="+mj-lt"/>
              <a:buAutoNum type="arabicPeriod"/>
            </a:pPr>
            <a:endParaRPr lang="pt-PT" baseline="0" dirty="0" smtClean="0"/>
          </a:p>
          <a:p>
            <a:pPr marL="228600" indent="-228600" algn="just">
              <a:buFont typeface="+mj-lt"/>
              <a:buNone/>
            </a:pPr>
            <a:r>
              <a:rPr lang="pt-PT" baseline="0" dirty="0" smtClean="0"/>
              <a:t>Destes objectivos todos é de referir a importância da Replicação automática, pois sem esta as restantes são desnecessárias e por este motivo esta área </a:t>
            </a:r>
          </a:p>
          <a:p>
            <a:pPr marL="228600" indent="-228600" algn="just">
              <a:buFont typeface="+mj-lt"/>
              <a:buNone/>
            </a:pPr>
            <a:r>
              <a:rPr lang="pt-PT" baseline="0" dirty="0" smtClean="0"/>
              <a:t>terá grande influência no trabalho</a:t>
            </a:r>
          </a:p>
          <a:p>
            <a:pPr marL="228600" indent="-228600">
              <a:buFont typeface="+mj-lt"/>
              <a:buAutoNum type="arabicPeriod"/>
            </a:pPr>
            <a:endParaRPr lang="pt-PT" baseline="0" dirty="0" smtClean="0"/>
          </a:p>
          <a:p>
            <a:endParaRPr lang="pt-PT"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4</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baseline="0" dirty="0" smtClean="0">
                <a:solidFill>
                  <a:schemeClr val="tx1"/>
                </a:solidFill>
                <a:latin typeface="Times New Roman" pitchFamily="18" charset="0"/>
                <a:ea typeface="+mn-ea"/>
                <a:cs typeface="+mn-cs"/>
              </a:rPr>
              <a:t>A área de investigação teve um foco principal nestes quatro aspectos técnicos.</a:t>
            </a:r>
          </a:p>
          <a:p>
            <a:r>
              <a:rPr lang="pt-PT" sz="1200" kern="1200" baseline="0" dirty="0" smtClean="0">
                <a:solidFill>
                  <a:schemeClr val="tx1"/>
                </a:solidFill>
                <a:latin typeface="Times New Roman" pitchFamily="18" charset="0"/>
                <a:ea typeface="+mn-ea"/>
                <a:cs typeface="+mn-cs"/>
              </a:rPr>
              <a:t>De seguida são apresentados alguns mecanismo estudados para colmatar cada uma dos aspectos técnico, tendo em conta o propósito final do trabalho.</a:t>
            </a:r>
          </a:p>
          <a:p>
            <a:endParaRPr lang="pt-PT" sz="1200" kern="1200" baseline="0" dirty="0" smtClean="0">
              <a:solidFill>
                <a:schemeClr val="tx1"/>
              </a:solidFill>
              <a:latin typeface="Times New Roman" pitchFamily="18" charset="0"/>
              <a:ea typeface="+mn-ea"/>
              <a:cs typeface="+mn-cs"/>
            </a:endParaRPr>
          </a:p>
          <a:p>
            <a:endParaRPr lang="pt-PT" sz="1200" kern="1200" baseline="0" dirty="0" smtClean="0">
              <a:solidFill>
                <a:schemeClr val="tx1"/>
              </a:solidFill>
              <a:latin typeface="Times New Roman" pitchFamily="18" charset="0"/>
              <a:ea typeface="+mn-ea"/>
              <a:cs typeface="+mn-cs"/>
            </a:endParaRPr>
          </a:p>
          <a:p>
            <a:endParaRPr lang="pt-PT" dirty="0" smtClean="0"/>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5</a:t>
            </a:fld>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smtClean="0">
                <a:solidFill>
                  <a:schemeClr val="tx1"/>
                </a:solidFill>
                <a:latin typeface="Times New Roman" pitchFamily="18" charset="0"/>
                <a:ea typeface="+mn-ea"/>
                <a:cs typeface="+mn-cs"/>
              </a:rPr>
              <a:t>O </a:t>
            </a:r>
            <a:r>
              <a:rPr lang="pt-PT" sz="1200" i="0" kern="1200" baseline="0" dirty="0" err="1" smtClean="0">
                <a:solidFill>
                  <a:schemeClr val="tx1"/>
                </a:solidFill>
                <a:latin typeface="Times New Roman" pitchFamily="18" charset="0"/>
                <a:ea typeface="+mn-ea"/>
                <a:cs typeface="+mn-cs"/>
              </a:rPr>
              <a:t>Common</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Object</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Request</a:t>
            </a:r>
            <a:r>
              <a:rPr lang="pt-PT" sz="1200" i="0" kern="1200" baseline="0" dirty="0" smtClean="0">
                <a:solidFill>
                  <a:schemeClr val="tx1"/>
                </a:solidFill>
                <a:latin typeface="Times New Roman" pitchFamily="18" charset="0"/>
                <a:ea typeface="+mn-ea"/>
                <a:cs typeface="+mn-cs"/>
              </a:rPr>
              <a:t> Broker </a:t>
            </a:r>
            <a:r>
              <a:rPr lang="pt-PT" sz="1200" i="0" kern="1200" baseline="0" dirty="0" err="1" smtClean="0">
                <a:solidFill>
                  <a:schemeClr val="tx1"/>
                </a:solidFill>
                <a:latin typeface="Times New Roman" pitchFamily="18" charset="0"/>
                <a:ea typeface="+mn-ea"/>
                <a:cs typeface="+mn-cs"/>
              </a:rPr>
              <a:t>Architecture</a:t>
            </a:r>
            <a:r>
              <a:rPr lang="pt-PT" sz="1200" i="0" kern="1200" baseline="0" dirty="0" smtClean="0">
                <a:solidFill>
                  <a:schemeClr val="tx1"/>
                </a:solidFill>
                <a:latin typeface="Times New Roman" pitchFamily="18" charset="0"/>
                <a:ea typeface="+mn-ea"/>
                <a:cs typeface="+mn-cs"/>
              </a:rPr>
              <a:t> (CORBA) foi desenvolvido pelo grupo OMG com o objectivo de desenvolver e especificar uma infra-estrutura para sistemas distribuídos e promover a utilização de sistemas baseados em objectos (reutilização, portabilidade e interoperabilidade entre sistemas distribuídos heterogéneos). </a:t>
            </a:r>
          </a:p>
          <a:p>
            <a:r>
              <a:rPr lang="pt-PT" sz="1200" kern="1200" baseline="0" dirty="0" smtClean="0">
                <a:solidFill>
                  <a:schemeClr val="tx1"/>
                </a:solidFill>
                <a:latin typeface="Times New Roman" pitchFamily="18" charset="0"/>
                <a:ea typeface="+mn-ea"/>
                <a:cs typeface="+mn-cs"/>
              </a:rPr>
              <a:t>É um sistema desenhado para fornecer suporte para objectos replicados numa rede de larga escala, como por exemplo a </a:t>
            </a:r>
            <a:r>
              <a:rPr lang="pt-PT" sz="1200" kern="1200" baseline="0" dirty="0" err="1" smtClean="0">
                <a:solidFill>
                  <a:schemeClr val="tx1"/>
                </a:solidFill>
                <a:latin typeface="Times New Roman" pitchFamily="18" charset="0"/>
                <a:ea typeface="+mn-ea"/>
                <a:cs typeface="+mn-cs"/>
              </a:rPr>
              <a:t>World</a:t>
            </a:r>
            <a:r>
              <a:rPr lang="pt-PT" sz="1200" kern="1200" baseline="0" dirty="0" smtClean="0">
                <a:solidFill>
                  <a:schemeClr val="tx1"/>
                </a:solidFill>
                <a:latin typeface="Times New Roman" pitchFamily="18" charset="0"/>
                <a:ea typeface="+mn-ea"/>
                <a:cs typeface="+mn-cs"/>
              </a:rPr>
              <a:t> </a:t>
            </a:r>
            <a:r>
              <a:rPr lang="pt-PT" sz="1200" kern="1200" baseline="0" dirty="0" err="1" smtClean="0">
                <a:solidFill>
                  <a:schemeClr val="tx1"/>
                </a:solidFill>
                <a:latin typeface="Times New Roman" pitchFamily="18" charset="0"/>
                <a:ea typeface="+mn-ea"/>
                <a:cs typeface="+mn-cs"/>
              </a:rPr>
              <a:t>Wide</a:t>
            </a:r>
            <a:r>
              <a:rPr lang="pt-PT" sz="1200" kern="1200" baseline="0" dirty="0" smtClean="0">
                <a:solidFill>
                  <a:schemeClr val="tx1"/>
                </a:solidFill>
                <a:latin typeface="Times New Roman" pitchFamily="18" charset="0"/>
                <a:ea typeface="+mn-ea"/>
                <a:cs typeface="+mn-cs"/>
              </a:rPr>
              <a:t> Web. A característica chave está na noção de transparência criada na comunicação cliente/objecto. Para tal este o CORBA esconde: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 </a:t>
            </a:r>
            <a:r>
              <a:rPr lang="pt-PT" sz="1200" b="1" kern="1200" baseline="0" dirty="0" smtClean="0">
                <a:solidFill>
                  <a:schemeClr val="tx1"/>
                </a:solidFill>
                <a:latin typeface="Times New Roman" pitchFamily="18" charset="0"/>
                <a:ea typeface="+mn-ea"/>
                <a:cs typeface="+mn-cs"/>
              </a:rPr>
              <a:t>Localização do objecto – o cliente não sabe a localização do objecto, pois este objecto pode estar presente por exemplo noutro processo ou noutra máquina;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 </a:t>
            </a:r>
            <a:r>
              <a:rPr lang="pt-PT" sz="1200" b="1" kern="1200" baseline="0" dirty="0" smtClean="0">
                <a:solidFill>
                  <a:schemeClr val="tx1"/>
                </a:solidFill>
                <a:latin typeface="Times New Roman" pitchFamily="18" charset="0"/>
                <a:ea typeface="+mn-ea"/>
                <a:cs typeface="+mn-cs"/>
              </a:rPr>
              <a:t>Implementação objecto – o cliente não sabe como o objecto foi implementado, qual linguagem de programação em que foi escrito, o sistema operativo e o hardware onde é executado;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 </a:t>
            </a:r>
            <a:r>
              <a:rPr lang="pt-PT" sz="1200" b="1" kern="1200" baseline="0" dirty="0" smtClean="0">
                <a:solidFill>
                  <a:schemeClr val="tx1"/>
                </a:solidFill>
                <a:latin typeface="Times New Roman" pitchFamily="18" charset="0"/>
                <a:ea typeface="+mn-ea"/>
                <a:cs typeface="+mn-cs"/>
              </a:rPr>
              <a:t>Estado execução do objecto – quando é invocado um objecto, o cliente não precisa de saber se o objecto está actualmente activo (a processar outra invocação) ou se está disponível.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 </a:t>
            </a:r>
            <a:r>
              <a:rPr lang="pt-PT" sz="1200" b="1" kern="1200" baseline="0" dirty="0" smtClean="0">
                <a:solidFill>
                  <a:schemeClr val="tx1"/>
                </a:solidFill>
                <a:latin typeface="Times New Roman" pitchFamily="18" charset="0"/>
                <a:ea typeface="+mn-ea"/>
                <a:cs typeface="+mn-cs"/>
              </a:rPr>
              <a:t>Mecanismo de comunicação com o objecto – o cliente não precisa de saber qual o mecanismo de comunicação utilizado: TCP/IP, memória partilhada, invocação local, etc.). O CORBA assegura a invocação do objecto, bem como a entrega da resposta ao cliente. </a:t>
            </a:r>
          </a:p>
          <a:p>
            <a:endParaRPr lang="pt-PT" sz="1200" kern="1200" baseline="0" dirty="0" smtClean="0">
              <a:solidFill>
                <a:schemeClr val="tx1"/>
              </a:solidFill>
              <a:latin typeface="Times New Roman" pitchFamily="18" charset="0"/>
              <a:ea typeface="+mn-ea"/>
              <a:cs typeface="+mn-cs"/>
            </a:endParaRPr>
          </a:p>
          <a:p>
            <a:r>
              <a:rPr lang="pt-PT" sz="1200" kern="1200" baseline="0" dirty="0" smtClean="0">
                <a:solidFill>
                  <a:schemeClr val="tx1"/>
                </a:solidFill>
                <a:latin typeface="Times New Roman" pitchFamily="18" charset="0"/>
                <a:ea typeface="+mn-ea"/>
                <a:cs typeface="+mn-cs"/>
              </a:rPr>
              <a:t>Para a implementação do mecanismo de replicação, sempre que um objecto é criado é criado juntamente um referência para esse objecto. Esta referência está sempre associada a esse objecto, independentemente do tempo de vida do objecto. Somente o CORBA tem conhecimento das propriedades das referências, os clientes apenas as podem utilizar. Por este motivo os clientes podem obter estas referências de diversas formas: 1) criação do objecto pelo próprio cliente, 2) utilização de um serviço de directórios e 3) armazenamento de referências de forma persistente para posterior utilização. </a:t>
            </a:r>
          </a:p>
          <a:p>
            <a:r>
              <a:rPr lang="pt-PT" sz="1200" kern="1200" baseline="0" dirty="0" smtClean="0">
                <a:solidFill>
                  <a:schemeClr val="tx1"/>
                </a:solidFill>
                <a:latin typeface="Times New Roman" pitchFamily="18" charset="0"/>
                <a:ea typeface="+mn-ea"/>
                <a:cs typeface="+mn-cs"/>
              </a:rPr>
              <a:t>Este sistema não oferece mecanismo de DGC, políticas de segurança nem capacidade de implementação numa rede ad-hoc. </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6</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baseline="0" dirty="0" smtClean="0">
                <a:solidFill>
                  <a:schemeClr val="tx1"/>
                </a:solidFill>
                <a:latin typeface="Times New Roman" pitchFamily="18" charset="0"/>
                <a:ea typeface="+mn-ea"/>
                <a:cs typeface="+mn-cs"/>
              </a:rPr>
              <a:t>Javanaise [24] é uma plataforma, desenvolvida em JAVA, com o objectivo de oferecer suporte para colaboração entre aplicações distribuídas na Internet. Esta plataforma permite que os programadores desenvolvam as suas aplicações como se fossem aplicações centralizadas. Quando finalizada, o programado configura a aplicação para se tornar distribuída, sem que seja necessário fazer alterações ao código fonte. Após este passo é um mecanismo automático gera toda a estrutura de dados necessária. </a:t>
            </a:r>
          </a:p>
          <a:p>
            <a:r>
              <a:rPr lang="pt-PT" sz="1200" kern="1200" baseline="0" dirty="0" smtClean="0">
                <a:solidFill>
                  <a:schemeClr val="tx1"/>
                </a:solidFill>
                <a:latin typeface="Times New Roman" pitchFamily="18" charset="0"/>
                <a:ea typeface="+mn-ea"/>
                <a:cs typeface="+mn-cs"/>
              </a:rPr>
              <a:t>No entanto esta plataforma não fornece suporte para replicação incremental (embora permita a definição de grupo de objectos mas têm de ser realizada pelo programador), nem para a definição de políticas de segurança, agentes móveis ou DGC. </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7</a:t>
            </a:fld>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kern="1200" baseline="0" dirty="0" smtClean="0">
                <a:solidFill>
                  <a:schemeClr val="tx1"/>
                </a:solidFill>
                <a:latin typeface="Times New Roman" pitchFamily="18" charset="0"/>
                <a:ea typeface="+mn-ea"/>
                <a:cs typeface="+mn-cs"/>
              </a:rPr>
              <a:t>Thor [25] é um sistema de gestão de base de dados OO. Foi desenvolvido para ser utilizado por sistemas distribuídos heterogéneos, permitindo que programas escritos em diferentes linguagens, possam partilhar objectos de maneira conveniente. </a:t>
            </a:r>
          </a:p>
          <a:p>
            <a:r>
              <a:rPr lang="pt-PT" sz="1200" kern="1200" baseline="0" dirty="0" smtClean="0">
                <a:solidFill>
                  <a:schemeClr val="tx1"/>
                </a:solidFill>
                <a:latin typeface="Times New Roman" pitchFamily="18" charset="0"/>
                <a:ea typeface="+mn-ea"/>
                <a:cs typeface="+mn-cs"/>
              </a:rPr>
              <a:t>Thor permite que os utilizadores possam armazenar e manipular objectos que capturam a semântica das suas aplicações. Para além disso fornece aos utilizadores um conjunto de objectos persistentes. Os objectos desse conjunto podem referenciar outros objectos permitindo a utilização de estruturas de objectos, tais como gráficos e árvores. Para suportar a heterogeneidade o Thor fornece uma linguagem própria, independente da utilizada pelos programas. Esta linguagem permite o desenvolvimento de sistemas hierárquicos para suporte à evolução das aplicações. </a:t>
            </a:r>
          </a:p>
          <a:p>
            <a:r>
              <a:rPr lang="pt-PT" sz="1200" kern="1200" baseline="0" dirty="0" smtClean="0">
                <a:solidFill>
                  <a:schemeClr val="tx1"/>
                </a:solidFill>
                <a:latin typeface="Times New Roman" pitchFamily="18" charset="0"/>
                <a:ea typeface="+mn-ea"/>
                <a:cs typeface="+mn-cs"/>
              </a:rPr>
              <a:t>Thor é um sistema distribuído no sentido em que os objectos são guardados em servidores, ou seja, máquinas distintas da localização da aplicação cliente. Contudo, o acesso aos objectos é rápido uma vez que parte do Thor é executada nas máquinas dos utilizadores, de modo a permitir a utilização de invocações locais, reduzindo a latência observada pelos utilizadores. Esta arquitectura fornece um desempenho elevado e escalabilidade. A escalabilidade é possível pois algum do processamento é efectuado nas máquinas dos clientes, libertando os servidores desse trabalho. Existe também a possibilidade de aumentar o número de servidores. Note-se que Thor oferece um mecanismo de DGC limitado pois não contempla a existência de réplicas. </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8</a:t>
            </a:fld>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1143000" y="685800"/>
            <a:ext cx="4572000" cy="3429000"/>
          </a:xfrm>
          <a:ln/>
        </p:spPr>
      </p:sp>
      <p:sp>
        <p:nvSpPr>
          <p:cNvPr id="7171" name="Notes Placeholder 2"/>
          <p:cNvSpPr>
            <a:spLocks noGrp="1"/>
          </p:cNvSpPr>
          <p:nvPr>
            <p:ph type="body" idx="1"/>
          </p:nvPr>
        </p:nvSpPr>
        <p:spPr>
          <a:noFill/>
          <a:ln/>
        </p:spPr>
        <p:txBody>
          <a:bodyPr/>
          <a:lstStyle/>
          <a:p>
            <a:r>
              <a:rPr lang="pt-PT" sz="1200" i="0" kern="1200" baseline="0" dirty="0" err="1" smtClean="0">
                <a:solidFill>
                  <a:schemeClr val="tx1"/>
                </a:solidFill>
                <a:latin typeface="Times New Roman" pitchFamily="18" charset="0"/>
                <a:ea typeface="+mn-ea"/>
                <a:cs typeface="+mn-cs"/>
              </a:rPr>
              <a:t>Object</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Space</a:t>
            </a:r>
            <a:r>
              <a:rPr lang="pt-PT" sz="1200" i="0" kern="1200" baseline="0" dirty="0" smtClean="0">
                <a:solidFill>
                  <a:schemeClr val="tx1"/>
                </a:solidFill>
                <a:latin typeface="Times New Roman" pitchFamily="18" charset="0"/>
                <a:ea typeface="+mn-ea"/>
                <a:cs typeface="+mn-cs"/>
              </a:rPr>
              <a:t> </a:t>
            </a:r>
            <a:r>
              <a:rPr lang="pt-PT" sz="1200" i="0" kern="1200" baseline="0" dirty="0" err="1" smtClean="0">
                <a:solidFill>
                  <a:schemeClr val="tx1"/>
                </a:solidFill>
                <a:latin typeface="Times New Roman" pitchFamily="18" charset="0"/>
                <a:ea typeface="+mn-ea"/>
                <a:cs typeface="+mn-cs"/>
              </a:rPr>
              <a:t>Voyager</a:t>
            </a:r>
            <a:r>
              <a:rPr lang="pt-PT" sz="1200" i="0" kern="1200" baseline="0" dirty="0" smtClean="0">
                <a:solidFill>
                  <a:schemeClr val="tx1"/>
                </a:solidFill>
                <a:latin typeface="Times New Roman" pitchFamily="18" charset="0"/>
                <a:ea typeface="+mn-ea"/>
                <a:cs typeface="+mn-cs"/>
              </a:rPr>
              <a:t> (OSV) [26] é um sistema de agentes móveis baseados em JAVA. Neste sistema um agente não é mais do que um objecto com capacidade de se mover numa rede. No OSV é introduzido o conceito de virtual </a:t>
            </a:r>
            <a:r>
              <a:rPr lang="pt-PT" sz="1200" i="0" kern="1200" baseline="0" dirty="0" err="1" smtClean="0">
                <a:solidFill>
                  <a:schemeClr val="tx1"/>
                </a:solidFill>
                <a:latin typeface="Times New Roman" pitchFamily="18" charset="0"/>
                <a:ea typeface="+mn-ea"/>
                <a:cs typeface="+mn-cs"/>
              </a:rPr>
              <a:t>object</a:t>
            </a:r>
            <a:r>
              <a:rPr lang="pt-PT" sz="1200" i="0" kern="1200" baseline="0" dirty="0" smtClean="0">
                <a:solidFill>
                  <a:schemeClr val="tx1"/>
                </a:solidFill>
                <a:latin typeface="Times New Roman" pitchFamily="18" charset="0"/>
                <a:ea typeface="+mn-ea"/>
                <a:cs typeface="+mn-cs"/>
              </a:rPr>
              <a:t>, ou seja, a representação de um objecto ou agente utilizando um proxy. Este sistema permite transformar qualquer objecto num agente móvel utilizando um compilador virtual. </a:t>
            </a:r>
          </a:p>
          <a:p>
            <a:r>
              <a:rPr lang="pt-PT" sz="1200" kern="1200" baseline="0" dirty="0" smtClean="0">
                <a:solidFill>
                  <a:schemeClr val="tx1"/>
                </a:solidFill>
                <a:latin typeface="Times New Roman" pitchFamily="18" charset="0"/>
                <a:ea typeface="+mn-ea"/>
                <a:cs typeface="+mn-cs"/>
              </a:rPr>
              <a:t>Um objecto ao ser processado exibe algumas características de um agente: 1) pode-se mover de máquina para máquina, 2) ser acedido remotamente por outro objecto virtual e 3) pode ter o seu próprio ciclo de vida. Por definição estes objectos móveis são passivos, ou seja apenas se podem mover e ser manipulados remotamente. No entanto eles podem ser desenhados para desempenhar mais funções. </a:t>
            </a:r>
          </a:p>
          <a:p>
            <a:r>
              <a:rPr lang="pt-PT" sz="1200" kern="1200" baseline="0" dirty="0" smtClean="0">
                <a:solidFill>
                  <a:schemeClr val="tx1"/>
                </a:solidFill>
                <a:latin typeface="Times New Roman" pitchFamily="18" charset="0"/>
                <a:ea typeface="+mn-ea"/>
                <a:cs typeface="+mn-cs"/>
              </a:rPr>
              <a:t>Ao utilizar o sistema OSV no desenvolvimento da aplicação, o programador poderá escolher entre a utilização de agentes móveis ou invocações remotas. Este sistema permite também a implementação de políticas de segurança, ficando essa função a cargo do sistema operativo. No entanto, o OSV não fornece mecanismos de replicação automática nem de DGC. </a:t>
            </a:r>
          </a:p>
        </p:txBody>
      </p:sp>
      <p:sp>
        <p:nvSpPr>
          <p:cNvPr id="7172" name="Slide Number Placeholder 3"/>
          <p:cNvSpPr>
            <a:spLocks noGrp="1"/>
          </p:cNvSpPr>
          <p:nvPr>
            <p:ph type="sldNum" sz="quarter" idx="5"/>
          </p:nvPr>
        </p:nvSpPr>
        <p:spPr>
          <a:noFill/>
        </p:spPr>
        <p:txBody>
          <a:bodyPr/>
          <a:lstStyle/>
          <a:p>
            <a:fld id="{08857161-22D9-468A-B6F0-08C4AAEA10C4}" type="slidenum">
              <a:rPr lang="en-GB" smtClean="0"/>
              <a:pPr/>
              <a:t>9</a:t>
            </a:fld>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pt-PT"/>
          </a:p>
        </p:txBody>
      </p:sp>
      <p:sp>
        <p:nvSpPr>
          <p:cNvPr id="4" name="Rectangle 65"/>
          <p:cNvSpPr>
            <a:spLocks noGrp="1" noChangeArrowheads="1"/>
          </p:cNvSpPr>
          <p:nvPr>
            <p:ph type="dt" sz="half" idx="10"/>
          </p:nvPr>
        </p:nvSpPr>
        <p:spPr>
          <a:ln/>
        </p:spPr>
        <p:txBody>
          <a:bodyPr/>
          <a:lstStyle>
            <a:lvl1pPr>
              <a:defRPr/>
            </a:lvl1pPr>
          </a:lstStyle>
          <a:p>
            <a:pPr>
              <a:defRPr/>
            </a:pPr>
            <a:fld id="{67A7AA47-661A-4080-86DA-6E7A29396039}" type="datetimeFigureOut">
              <a:rPr lang="pt-PT"/>
              <a:pPr>
                <a:defRPr/>
              </a:pPr>
              <a:t>22-11-2010</a:t>
            </a:fld>
            <a:endParaRPr lang="pt-PT"/>
          </a:p>
        </p:txBody>
      </p:sp>
      <p:sp>
        <p:nvSpPr>
          <p:cNvPr id="5"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6" name="Rectangle 67"/>
          <p:cNvSpPr>
            <a:spLocks noGrp="1" noChangeArrowheads="1"/>
          </p:cNvSpPr>
          <p:nvPr>
            <p:ph type="sldNum" sz="quarter" idx="12"/>
          </p:nvPr>
        </p:nvSpPr>
        <p:spPr>
          <a:ln/>
        </p:spPr>
        <p:txBody>
          <a:bodyPr/>
          <a:lstStyle>
            <a:lvl1pPr>
              <a:defRPr/>
            </a:lvl1pPr>
          </a:lstStyle>
          <a:p>
            <a:pPr>
              <a:defRPr/>
            </a:pPr>
            <a:fld id="{F19BAA7E-2B6D-41A8-86BE-58F9D51A3B62}" type="slidenum">
              <a:rPr lang="pt-PT"/>
              <a:pPr>
                <a:defRPr/>
              </a:pPr>
              <a:t>‹nº›</a:t>
            </a:fld>
            <a:endParaRPr lang="pt-PT"/>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65"/>
          <p:cNvSpPr>
            <a:spLocks noGrp="1" noChangeArrowheads="1"/>
          </p:cNvSpPr>
          <p:nvPr>
            <p:ph type="dt" sz="half" idx="10"/>
          </p:nvPr>
        </p:nvSpPr>
        <p:spPr>
          <a:ln/>
        </p:spPr>
        <p:txBody>
          <a:bodyPr/>
          <a:lstStyle>
            <a:lvl1pPr>
              <a:defRPr/>
            </a:lvl1pPr>
          </a:lstStyle>
          <a:p>
            <a:pPr>
              <a:defRPr/>
            </a:pPr>
            <a:fld id="{AA1CA2AE-9E11-432A-B109-47CD98370D9F}" type="datetimeFigureOut">
              <a:rPr lang="pt-PT"/>
              <a:pPr>
                <a:defRPr/>
              </a:pPr>
              <a:t>22-11-2010</a:t>
            </a:fld>
            <a:endParaRPr lang="pt-PT"/>
          </a:p>
        </p:txBody>
      </p:sp>
      <p:sp>
        <p:nvSpPr>
          <p:cNvPr id="5"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6" name="Rectangle 67"/>
          <p:cNvSpPr>
            <a:spLocks noGrp="1" noChangeArrowheads="1"/>
          </p:cNvSpPr>
          <p:nvPr>
            <p:ph type="sldNum" sz="quarter" idx="12"/>
          </p:nvPr>
        </p:nvSpPr>
        <p:spPr>
          <a:ln/>
        </p:spPr>
        <p:txBody>
          <a:bodyPr/>
          <a:lstStyle>
            <a:lvl1pPr>
              <a:defRPr/>
            </a:lvl1pPr>
          </a:lstStyle>
          <a:p>
            <a:pPr>
              <a:defRPr/>
            </a:pPr>
            <a:fld id="{07F6ED7E-85BE-4E84-9574-8E4474980BD4}" type="slidenum">
              <a:rPr lang="pt-PT"/>
              <a:pPr>
                <a:defRPr/>
              </a:pPr>
              <a:t>‹nº›</a:t>
            </a:fld>
            <a:endParaRPr lang="pt-PT"/>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2" y="304800"/>
            <a:ext cx="2114551" cy="5638800"/>
          </a:xfrm>
        </p:spPr>
        <p:txBody>
          <a:bodyPr vert="eaVert"/>
          <a:lstStyle/>
          <a:p>
            <a:r>
              <a:rPr lang="en-US" smtClean="0"/>
              <a:t>Click to edit Master title style</a:t>
            </a:r>
            <a:endParaRPr lang="pt-PT"/>
          </a:p>
        </p:txBody>
      </p:sp>
      <p:sp>
        <p:nvSpPr>
          <p:cNvPr id="3" name="Vertical Text Placeholder 2"/>
          <p:cNvSpPr>
            <a:spLocks noGrp="1"/>
          </p:cNvSpPr>
          <p:nvPr>
            <p:ph type="body" orient="vert" idx="1"/>
          </p:nvPr>
        </p:nvSpPr>
        <p:spPr>
          <a:xfrm>
            <a:off x="533402" y="304800"/>
            <a:ext cx="6191251"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65"/>
          <p:cNvSpPr>
            <a:spLocks noGrp="1" noChangeArrowheads="1"/>
          </p:cNvSpPr>
          <p:nvPr>
            <p:ph type="dt" sz="half" idx="10"/>
          </p:nvPr>
        </p:nvSpPr>
        <p:spPr>
          <a:ln/>
        </p:spPr>
        <p:txBody>
          <a:bodyPr/>
          <a:lstStyle>
            <a:lvl1pPr>
              <a:defRPr/>
            </a:lvl1pPr>
          </a:lstStyle>
          <a:p>
            <a:pPr>
              <a:defRPr/>
            </a:pPr>
            <a:fld id="{848DB28B-EBEA-4C47-BC40-9B9D784D7F20}" type="datetimeFigureOut">
              <a:rPr lang="pt-PT"/>
              <a:pPr>
                <a:defRPr/>
              </a:pPr>
              <a:t>22-11-2010</a:t>
            </a:fld>
            <a:endParaRPr lang="pt-PT"/>
          </a:p>
        </p:txBody>
      </p:sp>
      <p:sp>
        <p:nvSpPr>
          <p:cNvPr id="5"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6" name="Rectangle 67"/>
          <p:cNvSpPr>
            <a:spLocks noGrp="1" noChangeArrowheads="1"/>
          </p:cNvSpPr>
          <p:nvPr>
            <p:ph type="sldNum" sz="quarter" idx="12"/>
          </p:nvPr>
        </p:nvSpPr>
        <p:spPr>
          <a:ln/>
        </p:spPr>
        <p:txBody>
          <a:bodyPr/>
          <a:lstStyle>
            <a:lvl1pPr>
              <a:defRPr/>
            </a:lvl1pPr>
          </a:lstStyle>
          <a:p>
            <a:pPr>
              <a:defRPr/>
            </a:pPr>
            <a:fld id="{CD69196A-924A-4C73-8D73-C76B24F9372E}" type="slidenum">
              <a:rPr lang="pt-PT"/>
              <a:pPr>
                <a:defRPr/>
              </a:pPr>
              <a:t>‹nº›</a:t>
            </a:fld>
            <a:endParaRPr lang="pt-PT"/>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pt-PT"/>
          </a:p>
        </p:txBody>
      </p:sp>
      <p:sp>
        <p:nvSpPr>
          <p:cNvPr id="4"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5"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6" name="Rectangle 34"/>
          <p:cNvSpPr>
            <a:spLocks noGrp="1" noChangeArrowheads="1"/>
          </p:cNvSpPr>
          <p:nvPr>
            <p:ph type="sldNum" sz="quarter" idx="12"/>
          </p:nvPr>
        </p:nvSpPr>
        <p:spPr>
          <a:ln/>
        </p:spPr>
        <p:txBody>
          <a:bodyPr/>
          <a:lstStyle>
            <a:lvl1pPr>
              <a:defRPr/>
            </a:lvl1pPr>
          </a:lstStyle>
          <a:p>
            <a:pPr>
              <a:defRPr/>
            </a:pPr>
            <a:fld id="{F70AB5EC-37EA-4702-B4ED-500EB6E5A695}" type="slidenum">
              <a:rPr lang="en-US"/>
              <a:pPr>
                <a:defRPr/>
              </a:pPr>
              <a:t>‹nº›</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5"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6" name="Rectangle 34"/>
          <p:cNvSpPr>
            <a:spLocks noGrp="1" noChangeArrowheads="1"/>
          </p:cNvSpPr>
          <p:nvPr>
            <p:ph type="sldNum" sz="quarter" idx="12"/>
          </p:nvPr>
        </p:nvSpPr>
        <p:spPr>
          <a:ln/>
        </p:spPr>
        <p:txBody>
          <a:bodyPr/>
          <a:lstStyle>
            <a:lvl1pPr>
              <a:defRPr/>
            </a:lvl1pPr>
          </a:lstStyle>
          <a:p>
            <a:pPr>
              <a:defRPr/>
            </a:pPr>
            <a:fld id="{F7022E38-2724-4D17-ADDE-139662C62AE5}" type="slidenum">
              <a:rPr lang="en-US"/>
              <a:pPr>
                <a:defRPr/>
              </a:pPr>
              <a:t>‹nº›</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pt-PT"/>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5"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6" name="Rectangle 34"/>
          <p:cNvSpPr>
            <a:spLocks noGrp="1" noChangeArrowheads="1"/>
          </p:cNvSpPr>
          <p:nvPr>
            <p:ph type="sldNum" sz="quarter" idx="12"/>
          </p:nvPr>
        </p:nvSpPr>
        <p:spPr>
          <a:ln/>
        </p:spPr>
        <p:txBody>
          <a:bodyPr/>
          <a:lstStyle>
            <a:lvl1pPr>
              <a:defRPr/>
            </a:lvl1pPr>
          </a:lstStyle>
          <a:p>
            <a:pPr>
              <a:defRPr/>
            </a:pPr>
            <a:fld id="{3DF20A1C-8368-42A6-9028-735AAACF23B5}" type="slidenum">
              <a:rPr lang="en-US"/>
              <a:pPr>
                <a:defRPr/>
              </a:pPr>
              <a:t>‹nº›</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sz="half" idx="1"/>
          </p:nvPr>
        </p:nvSpPr>
        <p:spPr>
          <a:xfrm>
            <a:off x="533401" y="1524000"/>
            <a:ext cx="41529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838701" y="1524000"/>
            <a:ext cx="41529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6"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7" name="Rectangle 34"/>
          <p:cNvSpPr>
            <a:spLocks noGrp="1" noChangeArrowheads="1"/>
          </p:cNvSpPr>
          <p:nvPr>
            <p:ph type="sldNum" sz="quarter" idx="12"/>
          </p:nvPr>
        </p:nvSpPr>
        <p:spPr>
          <a:ln/>
        </p:spPr>
        <p:txBody>
          <a:bodyPr/>
          <a:lstStyle>
            <a:lvl1pPr>
              <a:defRPr/>
            </a:lvl1pPr>
          </a:lstStyle>
          <a:p>
            <a:pPr>
              <a:defRPr/>
            </a:pPr>
            <a:fld id="{BDF2CA24-8FD5-4C37-8973-63A80016AE46}" type="slidenum">
              <a:rPr lang="en-US"/>
              <a:pPr>
                <a:defRPr/>
              </a:pPr>
              <a:t>‹nº›</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pt-PT"/>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8"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9" name="Rectangle 34"/>
          <p:cNvSpPr>
            <a:spLocks noGrp="1" noChangeArrowheads="1"/>
          </p:cNvSpPr>
          <p:nvPr>
            <p:ph type="sldNum" sz="quarter" idx="12"/>
          </p:nvPr>
        </p:nvSpPr>
        <p:spPr>
          <a:ln/>
        </p:spPr>
        <p:txBody>
          <a:bodyPr/>
          <a:lstStyle>
            <a:lvl1pPr>
              <a:defRPr/>
            </a:lvl1pPr>
          </a:lstStyle>
          <a:p>
            <a:pPr>
              <a:defRPr/>
            </a:pPr>
            <a:fld id="{E16B8716-7C10-4118-82C8-4F25C258FB8E}" type="slidenum">
              <a:rPr lang="en-US"/>
              <a:pPr>
                <a:defRPr/>
              </a:pPr>
              <a:t>‹nº›</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4"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5" name="Rectangle 34"/>
          <p:cNvSpPr>
            <a:spLocks noGrp="1" noChangeArrowheads="1"/>
          </p:cNvSpPr>
          <p:nvPr>
            <p:ph type="sldNum" sz="quarter" idx="12"/>
          </p:nvPr>
        </p:nvSpPr>
        <p:spPr>
          <a:ln/>
        </p:spPr>
        <p:txBody>
          <a:bodyPr/>
          <a:lstStyle>
            <a:lvl1pPr>
              <a:defRPr/>
            </a:lvl1pPr>
          </a:lstStyle>
          <a:p>
            <a:pPr>
              <a:defRPr/>
            </a:pPr>
            <a:fld id="{2246572F-244A-4073-90A7-3DF9950D228E}" type="slidenum">
              <a:rPr lang="en-US"/>
              <a:pPr>
                <a:defRPr/>
              </a:pPr>
              <a:t>‹nº›</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3"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4" name="Rectangle 34"/>
          <p:cNvSpPr>
            <a:spLocks noGrp="1" noChangeArrowheads="1"/>
          </p:cNvSpPr>
          <p:nvPr>
            <p:ph type="sldNum" sz="quarter" idx="12"/>
          </p:nvPr>
        </p:nvSpPr>
        <p:spPr>
          <a:ln/>
        </p:spPr>
        <p:txBody>
          <a:bodyPr/>
          <a:lstStyle>
            <a:lvl1pPr>
              <a:defRPr/>
            </a:lvl1pPr>
          </a:lstStyle>
          <a:p>
            <a:pPr>
              <a:defRPr/>
            </a:pPr>
            <a:fld id="{57C8063B-28F2-4A12-987C-0FFEE245DC35}" type="slidenum">
              <a:rPr lang="en-US"/>
              <a:pPr>
                <a:defRPr/>
              </a:pPr>
              <a:t>‹nº›</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2000" b="1"/>
            </a:lvl1pPr>
          </a:lstStyle>
          <a:p>
            <a:r>
              <a:rPr lang="en-US" smtClean="0"/>
              <a:t>Click to edit Master title style</a:t>
            </a:r>
            <a:endParaRPr lang="pt-PT"/>
          </a:p>
        </p:txBody>
      </p:sp>
      <p:sp>
        <p:nvSpPr>
          <p:cNvPr id="3" name="Content Placeholder 2"/>
          <p:cNvSpPr>
            <a:spLocks noGrp="1"/>
          </p:cNvSpPr>
          <p:nvPr>
            <p:ph idx="1"/>
          </p:nvPr>
        </p:nvSpPr>
        <p:spPr>
          <a:xfrm>
            <a:off x="3575052"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Text Placeholder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6"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7" name="Rectangle 34"/>
          <p:cNvSpPr>
            <a:spLocks noGrp="1" noChangeArrowheads="1"/>
          </p:cNvSpPr>
          <p:nvPr>
            <p:ph type="sldNum" sz="quarter" idx="12"/>
          </p:nvPr>
        </p:nvSpPr>
        <p:spPr>
          <a:ln/>
        </p:spPr>
        <p:txBody>
          <a:bodyPr/>
          <a:lstStyle>
            <a:lvl1pPr>
              <a:defRPr/>
            </a:lvl1pPr>
          </a:lstStyle>
          <a:p>
            <a:pPr>
              <a:defRPr/>
            </a:pPr>
            <a:fld id="{4B6A2C3C-F08E-4AD7-8531-731CCCA8A00F}" type="slidenum">
              <a:rPr lang="en-US"/>
              <a:pPr>
                <a:defRPr/>
              </a:pPr>
              <a:t>‹nº›</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65"/>
          <p:cNvSpPr>
            <a:spLocks noGrp="1" noChangeArrowheads="1"/>
          </p:cNvSpPr>
          <p:nvPr>
            <p:ph type="dt" sz="half" idx="10"/>
          </p:nvPr>
        </p:nvSpPr>
        <p:spPr>
          <a:ln/>
        </p:spPr>
        <p:txBody>
          <a:bodyPr/>
          <a:lstStyle>
            <a:lvl1pPr>
              <a:defRPr/>
            </a:lvl1pPr>
          </a:lstStyle>
          <a:p>
            <a:pPr>
              <a:defRPr/>
            </a:pPr>
            <a:fld id="{41DC0F2D-F4B0-40CB-819C-CF5F875E1ECC}" type="datetimeFigureOut">
              <a:rPr lang="pt-PT"/>
              <a:pPr>
                <a:defRPr/>
              </a:pPr>
              <a:t>22-11-2010</a:t>
            </a:fld>
            <a:endParaRPr lang="pt-PT"/>
          </a:p>
        </p:txBody>
      </p:sp>
      <p:sp>
        <p:nvSpPr>
          <p:cNvPr id="5"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6" name="Rectangle 67"/>
          <p:cNvSpPr>
            <a:spLocks noGrp="1" noChangeArrowheads="1"/>
          </p:cNvSpPr>
          <p:nvPr>
            <p:ph type="sldNum" sz="quarter" idx="12"/>
          </p:nvPr>
        </p:nvSpPr>
        <p:spPr>
          <a:ln/>
        </p:spPr>
        <p:txBody>
          <a:bodyPr/>
          <a:lstStyle>
            <a:lvl1pPr>
              <a:defRPr/>
            </a:lvl1pPr>
          </a:lstStyle>
          <a:p>
            <a:pPr>
              <a:defRPr/>
            </a:pPr>
            <a:fld id="{AD5E1353-7D3C-47F1-B103-197F4755C2B5}" type="slidenum">
              <a:rPr lang="pt-PT"/>
              <a:pPr>
                <a:defRPr/>
              </a:pPr>
              <a:t>‹nº›</a:t>
            </a:fld>
            <a:endParaRPr lang="pt-PT"/>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smtClean="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6"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7" name="Rectangle 34"/>
          <p:cNvSpPr>
            <a:spLocks noGrp="1" noChangeArrowheads="1"/>
          </p:cNvSpPr>
          <p:nvPr>
            <p:ph type="sldNum" sz="quarter" idx="12"/>
          </p:nvPr>
        </p:nvSpPr>
        <p:spPr>
          <a:ln/>
        </p:spPr>
        <p:txBody>
          <a:bodyPr/>
          <a:lstStyle>
            <a:lvl1pPr>
              <a:defRPr/>
            </a:lvl1pPr>
          </a:lstStyle>
          <a:p>
            <a:pPr>
              <a:defRPr/>
            </a:pPr>
            <a:fld id="{9357E01C-ACE1-4979-8C07-3D304502D9EF}" type="slidenum">
              <a:rPr lang="en-US"/>
              <a:pPr>
                <a:defRPr/>
              </a:pPr>
              <a:t>‹nº›</a:t>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5"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6" name="Rectangle 34"/>
          <p:cNvSpPr>
            <a:spLocks noGrp="1" noChangeArrowheads="1"/>
          </p:cNvSpPr>
          <p:nvPr>
            <p:ph type="sldNum" sz="quarter" idx="12"/>
          </p:nvPr>
        </p:nvSpPr>
        <p:spPr>
          <a:ln/>
        </p:spPr>
        <p:txBody>
          <a:bodyPr/>
          <a:lstStyle>
            <a:lvl1pPr>
              <a:defRPr/>
            </a:lvl1pPr>
          </a:lstStyle>
          <a:p>
            <a:pPr>
              <a:defRPr/>
            </a:pPr>
            <a:fld id="{0D765444-4F04-4CCD-A0F4-4A4E6B9E68BC}" type="slidenum">
              <a:rPr lang="en-US"/>
              <a:pPr>
                <a:defRPr/>
              </a:pPr>
              <a:t>‹nº›</a:t>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2" y="304800"/>
            <a:ext cx="2114551" cy="5638800"/>
          </a:xfrm>
        </p:spPr>
        <p:txBody>
          <a:bodyPr vert="eaVert"/>
          <a:lstStyle/>
          <a:p>
            <a:r>
              <a:rPr lang="en-US" smtClean="0"/>
              <a:t>Click to edit Master title style</a:t>
            </a:r>
            <a:endParaRPr lang="pt-PT"/>
          </a:p>
        </p:txBody>
      </p:sp>
      <p:sp>
        <p:nvSpPr>
          <p:cNvPr id="3" name="Vertical Text Placeholder 2"/>
          <p:cNvSpPr>
            <a:spLocks noGrp="1"/>
          </p:cNvSpPr>
          <p:nvPr>
            <p:ph type="body" orient="vert" idx="1"/>
          </p:nvPr>
        </p:nvSpPr>
        <p:spPr>
          <a:xfrm>
            <a:off x="533402" y="304800"/>
            <a:ext cx="6191251"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Rectangle 32"/>
          <p:cNvSpPr>
            <a:spLocks noGrp="1" noChangeArrowheads="1"/>
          </p:cNvSpPr>
          <p:nvPr>
            <p:ph type="dt" sz="half" idx="10"/>
          </p:nvPr>
        </p:nvSpPr>
        <p:spPr>
          <a:ln/>
        </p:spPr>
        <p:txBody>
          <a:bodyPr/>
          <a:lstStyle>
            <a:lvl1pPr>
              <a:defRPr/>
            </a:lvl1pPr>
          </a:lstStyle>
          <a:p>
            <a:pPr>
              <a:defRPr/>
            </a:pPr>
            <a:r>
              <a:rPr lang="en-US"/>
              <a:t>02/12/2009</a:t>
            </a:r>
          </a:p>
        </p:txBody>
      </p:sp>
      <p:sp>
        <p:nvSpPr>
          <p:cNvPr id="5" name="Rectangle 33"/>
          <p:cNvSpPr>
            <a:spLocks noGrp="1" noChangeArrowheads="1"/>
          </p:cNvSpPr>
          <p:nvPr>
            <p:ph type="ftr" sz="quarter" idx="11"/>
          </p:nvPr>
        </p:nvSpPr>
        <p:spPr>
          <a:ln/>
        </p:spPr>
        <p:txBody>
          <a:bodyPr/>
          <a:lstStyle>
            <a:lvl1pPr>
              <a:defRPr/>
            </a:lvl1pPr>
          </a:lstStyle>
          <a:p>
            <a:pPr>
              <a:defRPr/>
            </a:pPr>
            <a:r>
              <a:rPr lang="en-US"/>
              <a:t>Middleware 2009</a:t>
            </a:r>
          </a:p>
        </p:txBody>
      </p:sp>
      <p:sp>
        <p:nvSpPr>
          <p:cNvPr id="6" name="Rectangle 34"/>
          <p:cNvSpPr>
            <a:spLocks noGrp="1" noChangeArrowheads="1"/>
          </p:cNvSpPr>
          <p:nvPr>
            <p:ph type="sldNum" sz="quarter" idx="12"/>
          </p:nvPr>
        </p:nvSpPr>
        <p:spPr>
          <a:ln/>
        </p:spPr>
        <p:txBody>
          <a:bodyPr/>
          <a:lstStyle>
            <a:lvl1pPr>
              <a:defRPr/>
            </a:lvl1pPr>
          </a:lstStyle>
          <a:p>
            <a:pPr>
              <a:defRPr/>
            </a:pPr>
            <a:fld id="{874239AB-471B-4966-9258-F3D5D20959A8}" type="slidenum">
              <a:rPr lang="en-US"/>
              <a:pPr>
                <a:defRPr/>
              </a:pPr>
              <a:t>‹nº›</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pt-PT"/>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5"/>
          <p:cNvSpPr>
            <a:spLocks noGrp="1" noChangeArrowheads="1"/>
          </p:cNvSpPr>
          <p:nvPr>
            <p:ph type="dt" sz="half" idx="10"/>
          </p:nvPr>
        </p:nvSpPr>
        <p:spPr>
          <a:ln/>
        </p:spPr>
        <p:txBody>
          <a:bodyPr/>
          <a:lstStyle>
            <a:lvl1pPr>
              <a:defRPr/>
            </a:lvl1pPr>
          </a:lstStyle>
          <a:p>
            <a:pPr>
              <a:defRPr/>
            </a:pPr>
            <a:fld id="{0E493B9C-2E6A-4E68-BCE1-B6813C57A6E5}" type="datetimeFigureOut">
              <a:rPr lang="pt-PT"/>
              <a:pPr>
                <a:defRPr/>
              </a:pPr>
              <a:t>22-11-2010</a:t>
            </a:fld>
            <a:endParaRPr lang="pt-PT"/>
          </a:p>
        </p:txBody>
      </p:sp>
      <p:sp>
        <p:nvSpPr>
          <p:cNvPr id="5"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6" name="Rectangle 67"/>
          <p:cNvSpPr>
            <a:spLocks noGrp="1" noChangeArrowheads="1"/>
          </p:cNvSpPr>
          <p:nvPr>
            <p:ph type="sldNum" sz="quarter" idx="12"/>
          </p:nvPr>
        </p:nvSpPr>
        <p:spPr>
          <a:ln/>
        </p:spPr>
        <p:txBody>
          <a:bodyPr/>
          <a:lstStyle>
            <a:lvl1pPr>
              <a:defRPr/>
            </a:lvl1pPr>
          </a:lstStyle>
          <a:p>
            <a:pPr>
              <a:defRPr/>
            </a:pPr>
            <a:fld id="{80967659-EAC2-4EBF-824B-A79F6CE9E2A2}" type="slidenum">
              <a:rPr lang="pt-PT"/>
              <a:pPr>
                <a:defRPr/>
              </a:pPr>
              <a:t>‹nº›</a:t>
            </a:fld>
            <a:endParaRPr lang="pt-PT"/>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sz="half" idx="1"/>
          </p:nvPr>
        </p:nvSpPr>
        <p:spPr>
          <a:xfrm>
            <a:off x="533401" y="1524000"/>
            <a:ext cx="41529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838701" y="1524000"/>
            <a:ext cx="41529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Rectangle 65"/>
          <p:cNvSpPr>
            <a:spLocks noGrp="1" noChangeArrowheads="1"/>
          </p:cNvSpPr>
          <p:nvPr>
            <p:ph type="dt" sz="half" idx="10"/>
          </p:nvPr>
        </p:nvSpPr>
        <p:spPr>
          <a:ln/>
        </p:spPr>
        <p:txBody>
          <a:bodyPr/>
          <a:lstStyle>
            <a:lvl1pPr>
              <a:defRPr/>
            </a:lvl1pPr>
          </a:lstStyle>
          <a:p>
            <a:pPr>
              <a:defRPr/>
            </a:pPr>
            <a:fld id="{D7307328-D560-40E0-86DF-F178D2C9956F}" type="datetimeFigureOut">
              <a:rPr lang="pt-PT"/>
              <a:pPr>
                <a:defRPr/>
              </a:pPr>
              <a:t>22-11-2010</a:t>
            </a:fld>
            <a:endParaRPr lang="pt-PT"/>
          </a:p>
        </p:txBody>
      </p:sp>
      <p:sp>
        <p:nvSpPr>
          <p:cNvPr id="6"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7" name="Rectangle 67"/>
          <p:cNvSpPr>
            <a:spLocks noGrp="1" noChangeArrowheads="1"/>
          </p:cNvSpPr>
          <p:nvPr>
            <p:ph type="sldNum" sz="quarter" idx="12"/>
          </p:nvPr>
        </p:nvSpPr>
        <p:spPr>
          <a:ln/>
        </p:spPr>
        <p:txBody>
          <a:bodyPr/>
          <a:lstStyle>
            <a:lvl1pPr>
              <a:defRPr/>
            </a:lvl1pPr>
          </a:lstStyle>
          <a:p>
            <a:pPr>
              <a:defRPr/>
            </a:pPr>
            <a:fld id="{929F77C5-1F33-4896-ABAE-790BC5FFE3AD}" type="slidenum">
              <a:rPr lang="pt-PT"/>
              <a:pPr>
                <a:defRPr/>
              </a:pPr>
              <a:t>‹nº›</a:t>
            </a:fld>
            <a:endParaRPr lang="pt-PT"/>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pt-PT"/>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Rectangle 65"/>
          <p:cNvSpPr>
            <a:spLocks noGrp="1" noChangeArrowheads="1"/>
          </p:cNvSpPr>
          <p:nvPr>
            <p:ph type="dt" sz="half" idx="10"/>
          </p:nvPr>
        </p:nvSpPr>
        <p:spPr>
          <a:ln/>
        </p:spPr>
        <p:txBody>
          <a:bodyPr/>
          <a:lstStyle>
            <a:lvl1pPr>
              <a:defRPr/>
            </a:lvl1pPr>
          </a:lstStyle>
          <a:p>
            <a:pPr>
              <a:defRPr/>
            </a:pPr>
            <a:fld id="{B3D47A34-F975-4412-A3BC-8BA641985FE3}" type="datetimeFigureOut">
              <a:rPr lang="pt-PT"/>
              <a:pPr>
                <a:defRPr/>
              </a:pPr>
              <a:t>22-11-2010</a:t>
            </a:fld>
            <a:endParaRPr lang="pt-PT"/>
          </a:p>
        </p:txBody>
      </p:sp>
      <p:sp>
        <p:nvSpPr>
          <p:cNvPr id="8"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9" name="Rectangle 67"/>
          <p:cNvSpPr>
            <a:spLocks noGrp="1" noChangeArrowheads="1"/>
          </p:cNvSpPr>
          <p:nvPr>
            <p:ph type="sldNum" sz="quarter" idx="12"/>
          </p:nvPr>
        </p:nvSpPr>
        <p:spPr>
          <a:ln/>
        </p:spPr>
        <p:txBody>
          <a:bodyPr/>
          <a:lstStyle>
            <a:lvl1pPr>
              <a:defRPr/>
            </a:lvl1pPr>
          </a:lstStyle>
          <a:p>
            <a:pPr>
              <a:defRPr/>
            </a:pPr>
            <a:fld id="{BDA149EF-1AEE-4B49-86BB-CAA78DB4D3AC}" type="slidenum">
              <a:rPr lang="pt-PT"/>
              <a:pPr>
                <a:defRPr/>
              </a:pPr>
              <a:t>‹nº›</a:t>
            </a:fld>
            <a:endParaRPr lang="pt-PT"/>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Rectangle 65"/>
          <p:cNvSpPr>
            <a:spLocks noGrp="1" noChangeArrowheads="1"/>
          </p:cNvSpPr>
          <p:nvPr>
            <p:ph type="dt" sz="half" idx="10"/>
          </p:nvPr>
        </p:nvSpPr>
        <p:spPr>
          <a:ln/>
        </p:spPr>
        <p:txBody>
          <a:bodyPr/>
          <a:lstStyle>
            <a:lvl1pPr>
              <a:defRPr/>
            </a:lvl1pPr>
          </a:lstStyle>
          <a:p>
            <a:pPr>
              <a:defRPr/>
            </a:pPr>
            <a:fld id="{7EBF742E-5C87-4B43-B11E-0678ACB2CF8C}" type="datetimeFigureOut">
              <a:rPr lang="pt-PT"/>
              <a:pPr>
                <a:defRPr/>
              </a:pPr>
              <a:t>22-11-2010</a:t>
            </a:fld>
            <a:endParaRPr lang="pt-PT"/>
          </a:p>
        </p:txBody>
      </p:sp>
      <p:sp>
        <p:nvSpPr>
          <p:cNvPr id="4"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5" name="Rectangle 67"/>
          <p:cNvSpPr>
            <a:spLocks noGrp="1" noChangeArrowheads="1"/>
          </p:cNvSpPr>
          <p:nvPr>
            <p:ph type="sldNum" sz="quarter" idx="12"/>
          </p:nvPr>
        </p:nvSpPr>
        <p:spPr>
          <a:ln/>
        </p:spPr>
        <p:txBody>
          <a:bodyPr/>
          <a:lstStyle>
            <a:lvl1pPr>
              <a:defRPr/>
            </a:lvl1pPr>
          </a:lstStyle>
          <a:p>
            <a:pPr>
              <a:defRPr/>
            </a:pPr>
            <a:fld id="{CE9866AE-3634-442A-A13A-D66AFE8EBCDE}" type="slidenum">
              <a:rPr lang="pt-PT"/>
              <a:pPr>
                <a:defRPr/>
              </a:pPr>
              <a:t>‹nº›</a:t>
            </a:fld>
            <a:endParaRPr lang="pt-PT"/>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fld id="{11D0F238-BD30-4DAD-A9BE-FE268CE9A71F}" type="datetimeFigureOut">
              <a:rPr lang="pt-PT"/>
              <a:pPr>
                <a:defRPr/>
              </a:pPr>
              <a:t>22-11-2010</a:t>
            </a:fld>
            <a:endParaRPr lang="pt-PT"/>
          </a:p>
        </p:txBody>
      </p:sp>
      <p:sp>
        <p:nvSpPr>
          <p:cNvPr id="3"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4" name="Rectangle 67"/>
          <p:cNvSpPr>
            <a:spLocks noGrp="1" noChangeArrowheads="1"/>
          </p:cNvSpPr>
          <p:nvPr>
            <p:ph type="sldNum" sz="quarter" idx="12"/>
          </p:nvPr>
        </p:nvSpPr>
        <p:spPr>
          <a:ln/>
        </p:spPr>
        <p:txBody>
          <a:bodyPr/>
          <a:lstStyle>
            <a:lvl1pPr>
              <a:defRPr/>
            </a:lvl1pPr>
          </a:lstStyle>
          <a:p>
            <a:pPr>
              <a:defRPr/>
            </a:pPr>
            <a:fld id="{72A7117D-DE2D-43E0-AB15-14BEB387B991}" type="slidenum">
              <a:rPr lang="pt-PT"/>
              <a:pPr>
                <a:defRPr/>
              </a:pPr>
              <a:t>‹nº›</a:t>
            </a:fld>
            <a:endParaRPr lang="pt-PT"/>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49"/>
            <a:ext cx="3008313" cy="1162051"/>
          </a:xfrm>
        </p:spPr>
        <p:txBody>
          <a:bodyPr anchor="b"/>
          <a:lstStyle>
            <a:lvl1pPr algn="l">
              <a:defRPr sz="2000" b="1"/>
            </a:lvl1pPr>
          </a:lstStyle>
          <a:p>
            <a:r>
              <a:rPr lang="en-US" smtClean="0"/>
              <a:t>Click to edit Master title style</a:t>
            </a:r>
            <a:endParaRPr lang="pt-PT"/>
          </a:p>
        </p:txBody>
      </p:sp>
      <p:sp>
        <p:nvSpPr>
          <p:cNvPr id="3" name="Content Placeholder 2"/>
          <p:cNvSpPr>
            <a:spLocks noGrp="1"/>
          </p:cNvSpPr>
          <p:nvPr>
            <p:ph idx="1"/>
          </p:nvPr>
        </p:nvSpPr>
        <p:spPr>
          <a:xfrm>
            <a:off x="3575052"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Text Placeholder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AB6F109B-B5E8-4195-AE7A-8135E9332CF7}" type="datetimeFigureOut">
              <a:rPr lang="pt-PT"/>
              <a:pPr>
                <a:defRPr/>
              </a:pPr>
              <a:t>22-11-2010</a:t>
            </a:fld>
            <a:endParaRPr lang="pt-PT"/>
          </a:p>
        </p:txBody>
      </p:sp>
      <p:sp>
        <p:nvSpPr>
          <p:cNvPr id="6"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7" name="Rectangle 67"/>
          <p:cNvSpPr>
            <a:spLocks noGrp="1" noChangeArrowheads="1"/>
          </p:cNvSpPr>
          <p:nvPr>
            <p:ph type="sldNum" sz="quarter" idx="12"/>
          </p:nvPr>
        </p:nvSpPr>
        <p:spPr>
          <a:ln/>
        </p:spPr>
        <p:txBody>
          <a:bodyPr/>
          <a:lstStyle>
            <a:lvl1pPr>
              <a:defRPr/>
            </a:lvl1pPr>
          </a:lstStyle>
          <a:p>
            <a:pPr>
              <a:defRPr/>
            </a:pPr>
            <a:fld id="{B3A67CF2-A56A-4BEF-AD87-A0273A749545}" type="slidenum">
              <a:rPr lang="pt-PT"/>
              <a:pPr>
                <a:defRPr/>
              </a:pPr>
              <a:t>‹nº›</a:t>
            </a:fld>
            <a:endParaRPr lang="pt-PT"/>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smtClean="0"/>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5"/>
          <p:cNvSpPr>
            <a:spLocks noGrp="1" noChangeArrowheads="1"/>
          </p:cNvSpPr>
          <p:nvPr>
            <p:ph type="dt" sz="half" idx="10"/>
          </p:nvPr>
        </p:nvSpPr>
        <p:spPr>
          <a:ln/>
        </p:spPr>
        <p:txBody>
          <a:bodyPr/>
          <a:lstStyle>
            <a:lvl1pPr>
              <a:defRPr/>
            </a:lvl1pPr>
          </a:lstStyle>
          <a:p>
            <a:pPr>
              <a:defRPr/>
            </a:pPr>
            <a:fld id="{51C28A26-6F40-4B38-9BA2-5E9CDBA1BFE1}" type="datetimeFigureOut">
              <a:rPr lang="pt-PT"/>
              <a:pPr>
                <a:defRPr/>
              </a:pPr>
              <a:t>22-11-2010</a:t>
            </a:fld>
            <a:endParaRPr lang="pt-PT"/>
          </a:p>
        </p:txBody>
      </p:sp>
      <p:sp>
        <p:nvSpPr>
          <p:cNvPr id="6" name="Rectangle 66"/>
          <p:cNvSpPr>
            <a:spLocks noGrp="1" noChangeArrowheads="1"/>
          </p:cNvSpPr>
          <p:nvPr>
            <p:ph type="ftr" sz="quarter" idx="11"/>
          </p:nvPr>
        </p:nvSpPr>
        <p:spPr>
          <a:ln/>
        </p:spPr>
        <p:txBody>
          <a:bodyPr/>
          <a:lstStyle>
            <a:lvl1pPr>
              <a:defRPr/>
            </a:lvl1pPr>
          </a:lstStyle>
          <a:p>
            <a:pPr>
              <a:defRPr/>
            </a:pPr>
            <a:r>
              <a:rPr lang="pt-PT"/>
              <a:t>Título da apresentação</a:t>
            </a:r>
          </a:p>
        </p:txBody>
      </p:sp>
      <p:sp>
        <p:nvSpPr>
          <p:cNvPr id="7" name="Rectangle 67"/>
          <p:cNvSpPr>
            <a:spLocks noGrp="1" noChangeArrowheads="1"/>
          </p:cNvSpPr>
          <p:nvPr>
            <p:ph type="sldNum" sz="quarter" idx="12"/>
          </p:nvPr>
        </p:nvSpPr>
        <p:spPr>
          <a:ln/>
        </p:spPr>
        <p:txBody>
          <a:bodyPr/>
          <a:lstStyle>
            <a:lvl1pPr>
              <a:defRPr/>
            </a:lvl1pPr>
          </a:lstStyle>
          <a:p>
            <a:pPr>
              <a:defRPr/>
            </a:pPr>
            <a:fld id="{464AF9A1-60C4-4C0E-AEDA-785B94C6B49A}" type="slidenum">
              <a:rPr lang="pt-PT"/>
              <a:pPr>
                <a:defRPr/>
              </a:pPr>
              <a:t>‹nº›</a:t>
            </a:fld>
            <a:endParaRPr lang="pt-PT"/>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4.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AutoShape 83"/>
          <p:cNvSpPr>
            <a:spLocks noChangeArrowheads="1"/>
          </p:cNvSpPr>
          <p:nvPr/>
        </p:nvSpPr>
        <p:spPr bwMode="auto">
          <a:xfrm>
            <a:off x="533400" y="762000"/>
            <a:ext cx="7315200" cy="2667000"/>
          </a:xfrm>
          <a:prstGeom prst="roundRect">
            <a:avLst>
              <a:gd name="adj" fmla="val 2801"/>
            </a:avLst>
          </a:prstGeom>
          <a:solidFill>
            <a:srgbClr val="58BB3B"/>
          </a:solidFill>
          <a:ln w="9525">
            <a:noFill/>
            <a:round/>
            <a:headEnd/>
            <a:tailEnd/>
          </a:ln>
          <a:effectLst/>
        </p:spPr>
        <p:txBody>
          <a:bodyPr wrap="none" anchor="ctr"/>
          <a:lstStyle/>
          <a:p>
            <a:pPr eaLnBrk="0" hangingPunct="0">
              <a:defRPr/>
            </a:pPr>
            <a:endParaRPr lang="pt-PT"/>
          </a:p>
        </p:txBody>
      </p:sp>
      <p:sp>
        <p:nvSpPr>
          <p:cNvPr id="16" name="Rectangle 79"/>
          <p:cNvSpPr>
            <a:spLocks noChangeArrowheads="1"/>
          </p:cNvSpPr>
          <p:nvPr/>
        </p:nvSpPr>
        <p:spPr bwMode="auto">
          <a:xfrm>
            <a:off x="6858000" y="0"/>
            <a:ext cx="2286000" cy="3429000"/>
          </a:xfrm>
          <a:prstGeom prst="rect">
            <a:avLst/>
          </a:prstGeom>
          <a:solidFill>
            <a:srgbClr val="162E70"/>
          </a:solidFill>
          <a:ln w="9525">
            <a:noFill/>
            <a:miter lim="800000"/>
            <a:headEnd/>
            <a:tailEnd/>
          </a:ln>
          <a:effectLst/>
        </p:spPr>
        <p:txBody>
          <a:bodyPr wrap="none" anchor="ctr"/>
          <a:lstStyle/>
          <a:p>
            <a:pPr eaLnBrk="0" hangingPunct="0">
              <a:defRPr/>
            </a:pPr>
            <a:endParaRPr lang="pt-PT"/>
          </a:p>
        </p:txBody>
      </p:sp>
      <p:sp>
        <p:nvSpPr>
          <p:cNvPr id="17" name="Text Box 68"/>
          <p:cNvSpPr txBox="1">
            <a:spLocks noChangeArrowheads="1"/>
          </p:cNvSpPr>
          <p:nvPr/>
        </p:nvSpPr>
        <p:spPr bwMode="auto">
          <a:xfrm>
            <a:off x="1371600" y="6316666"/>
            <a:ext cx="5486400" cy="123111"/>
          </a:xfrm>
          <a:prstGeom prst="rect">
            <a:avLst/>
          </a:prstGeom>
          <a:noFill/>
          <a:ln w="9525">
            <a:noFill/>
            <a:miter lim="800000"/>
            <a:headEnd/>
            <a:tailEnd/>
          </a:ln>
          <a:effectLst/>
        </p:spPr>
        <p:txBody>
          <a:bodyPr lIns="0" tIns="0" rIns="0" bIns="0">
            <a:spAutoFit/>
          </a:bodyPr>
          <a:lstStyle/>
          <a:p>
            <a:pPr eaLnBrk="0" hangingPunct="0">
              <a:spcBef>
                <a:spcPct val="50000"/>
              </a:spcBef>
              <a:defRPr/>
            </a:pPr>
            <a:r>
              <a:rPr lang="pt-PT" sz="800" b="1">
                <a:solidFill>
                  <a:schemeClr val="bg2"/>
                </a:solidFill>
                <a:latin typeface="Helvetica" pitchFamily="34" charset="0"/>
              </a:rPr>
              <a:t>Instituto de Engenharia de Sistemas e Computadores Investigação e Desenvolvimento em Lisboa</a:t>
            </a:r>
          </a:p>
        </p:txBody>
      </p:sp>
      <p:sp>
        <p:nvSpPr>
          <p:cNvPr id="18" name="Line 69"/>
          <p:cNvSpPr>
            <a:spLocks noChangeShapeType="1"/>
          </p:cNvSpPr>
          <p:nvPr/>
        </p:nvSpPr>
        <p:spPr bwMode="auto">
          <a:xfrm>
            <a:off x="1371600" y="6477000"/>
            <a:ext cx="7772400" cy="0"/>
          </a:xfrm>
          <a:prstGeom prst="line">
            <a:avLst/>
          </a:prstGeom>
          <a:noFill/>
          <a:ln w="9525">
            <a:solidFill>
              <a:schemeClr val="bg2"/>
            </a:solidFill>
            <a:round/>
            <a:headEnd/>
            <a:tailEnd/>
          </a:ln>
          <a:effectLst/>
        </p:spPr>
        <p:txBody>
          <a:bodyPr wrap="none" anchor="ctr"/>
          <a:lstStyle/>
          <a:p>
            <a:pPr eaLnBrk="0" hangingPunct="0">
              <a:defRPr/>
            </a:pPr>
            <a:endParaRPr lang="pt-PT"/>
          </a:p>
        </p:txBody>
      </p:sp>
      <p:pic>
        <p:nvPicPr>
          <p:cNvPr id="1030" name="Picture 72" descr="ist.jpg                                                        001E05FAmac_1                          B81C06B4:"/>
          <p:cNvPicPr>
            <a:picLocks noChangeAspect="1" noChangeArrowheads="1"/>
          </p:cNvPicPr>
          <p:nvPr/>
        </p:nvPicPr>
        <p:blipFill>
          <a:blip r:embed="rId13" cstate="print"/>
          <a:srcRect/>
          <a:stretch>
            <a:fillRect/>
          </a:stretch>
        </p:blipFill>
        <p:spPr bwMode="auto">
          <a:xfrm>
            <a:off x="533400" y="6172201"/>
            <a:ext cx="330200" cy="641351"/>
          </a:xfrm>
          <a:prstGeom prst="rect">
            <a:avLst/>
          </a:prstGeom>
          <a:noFill/>
          <a:ln w="9525">
            <a:noFill/>
            <a:miter lim="800000"/>
            <a:headEnd/>
            <a:tailEnd/>
          </a:ln>
        </p:spPr>
      </p:pic>
      <p:pic>
        <p:nvPicPr>
          <p:cNvPr id="1031" name="Picture 19" descr="temp_powerpoint3.jpg                                           00018DAFmac_1                          B81C06B4:"/>
          <p:cNvPicPr>
            <a:picLocks noChangeAspect="1" noChangeArrowheads="1"/>
          </p:cNvPicPr>
          <p:nvPr/>
        </p:nvPicPr>
        <p:blipFill>
          <a:blip r:embed="rId14" cstate="print"/>
          <a:srcRect/>
          <a:stretch>
            <a:fillRect/>
          </a:stretch>
        </p:blipFill>
        <p:spPr bwMode="auto">
          <a:xfrm>
            <a:off x="3581400" y="4189414"/>
            <a:ext cx="3276600" cy="1541463"/>
          </a:xfrm>
          <a:prstGeom prst="rect">
            <a:avLst/>
          </a:prstGeom>
          <a:noFill/>
          <a:ln w="9525">
            <a:noFill/>
            <a:miter lim="800000"/>
            <a:headEnd/>
            <a:tailEnd/>
          </a:ln>
        </p:spPr>
      </p:pic>
      <p:pic>
        <p:nvPicPr>
          <p:cNvPr id="1032" name="Picture 82" descr="base_inescID_temp.jpg                                          000501C1mac_1                          BD59F8F7:"/>
          <p:cNvPicPr>
            <a:picLocks noChangeAspect="1" noChangeArrowheads="1"/>
          </p:cNvPicPr>
          <p:nvPr/>
        </p:nvPicPr>
        <p:blipFill>
          <a:blip r:embed="rId15" cstate="print"/>
          <a:srcRect/>
          <a:stretch>
            <a:fillRect/>
          </a:stretch>
        </p:blipFill>
        <p:spPr bwMode="auto">
          <a:xfrm>
            <a:off x="1522415" y="328615"/>
            <a:ext cx="7621587" cy="1041400"/>
          </a:xfrm>
          <a:prstGeom prst="rect">
            <a:avLst/>
          </a:prstGeom>
          <a:noFill/>
          <a:ln w="9525">
            <a:noFill/>
            <a:miter lim="800000"/>
            <a:headEnd/>
            <a:tailEnd/>
          </a:ln>
        </p:spPr>
      </p:pic>
      <p:sp>
        <p:nvSpPr>
          <p:cNvPr id="22" name="Text Box 76"/>
          <p:cNvSpPr txBox="1">
            <a:spLocks noChangeArrowheads="1"/>
          </p:cNvSpPr>
          <p:nvPr/>
        </p:nvSpPr>
        <p:spPr bwMode="auto">
          <a:xfrm>
            <a:off x="6991351" y="1158878"/>
            <a:ext cx="1847851" cy="492443"/>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pt-PT" b="1">
                <a:solidFill>
                  <a:schemeClr val="bg1"/>
                </a:solidFill>
                <a:latin typeface="Helvetica" pitchFamily="34" charset="0"/>
              </a:rPr>
              <a:t>technology</a:t>
            </a:r>
            <a:r>
              <a:rPr lang="pt-PT" sz="1400">
                <a:solidFill>
                  <a:schemeClr val="bg1"/>
                </a:solidFill>
                <a:latin typeface="Helvetica" pitchFamily="34" charset="0"/>
              </a:rPr>
              <a:t/>
            </a:r>
            <a:br>
              <a:rPr lang="pt-PT" sz="1400">
                <a:solidFill>
                  <a:schemeClr val="bg1"/>
                </a:solidFill>
                <a:latin typeface="Helvetica" pitchFamily="34" charset="0"/>
              </a:rPr>
            </a:br>
            <a:r>
              <a:rPr lang="pt-PT" sz="1400">
                <a:solidFill>
                  <a:schemeClr val="bg1"/>
                </a:solidFill>
                <a:latin typeface="Helvetica" pitchFamily="34" charset="0"/>
              </a:rPr>
              <a:t>from seed</a:t>
            </a:r>
          </a:p>
        </p:txBody>
      </p:sp>
      <p:sp>
        <p:nvSpPr>
          <p:cNvPr id="1034" name="Rectangle 2"/>
          <p:cNvSpPr>
            <a:spLocks noGrp="1" noChangeArrowheads="1"/>
          </p:cNvSpPr>
          <p:nvPr>
            <p:ph type="title"/>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pt-PT" smtClean="0"/>
          </a:p>
        </p:txBody>
      </p:sp>
      <p:sp>
        <p:nvSpPr>
          <p:cNvPr id="1035" name="Rectangle 3"/>
          <p:cNvSpPr>
            <a:spLocks noGrp="1" noChangeArrowheads="1"/>
          </p:cNvSpPr>
          <p:nvPr>
            <p:ph type="body" idx="1"/>
          </p:nvPr>
        </p:nvSpPr>
        <p:spPr bwMode="auto">
          <a:xfrm>
            <a:off x="533400" y="1524000"/>
            <a:ext cx="84582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smtClean="0"/>
          </a:p>
        </p:txBody>
      </p:sp>
      <p:sp>
        <p:nvSpPr>
          <p:cNvPr id="23" name="Rectangle 65"/>
          <p:cNvSpPr>
            <a:spLocks noGrp="1" noChangeArrowheads="1"/>
          </p:cNvSpPr>
          <p:nvPr>
            <p:ph type="dt" sz="half" idx="2"/>
          </p:nvPr>
        </p:nvSpPr>
        <p:spPr bwMode="auto">
          <a:xfrm>
            <a:off x="8001000" y="6534151"/>
            <a:ext cx="990600" cy="228600"/>
          </a:xfrm>
          <a:prstGeom prst="rect">
            <a:avLst/>
          </a:prstGeom>
          <a:ln>
            <a:miter lim="800000"/>
            <a:headEnd/>
            <a:tailEnd/>
          </a:ln>
        </p:spPr>
        <p:txBody>
          <a:bodyPr vert="horz" wrap="square" lIns="0" tIns="0" rIns="0" bIns="0" numCol="1" anchor="t" anchorCtr="0" compatLnSpc="1">
            <a:prstTxWarp prst="textNoShape">
              <a:avLst/>
            </a:prstTxWarp>
          </a:bodyPr>
          <a:lstStyle>
            <a:lvl1pPr algn="r" eaLnBrk="0" hangingPunct="0">
              <a:defRPr sz="1000">
                <a:solidFill>
                  <a:schemeClr val="bg2"/>
                </a:solidFill>
                <a:latin typeface="+mn-lt"/>
              </a:defRPr>
            </a:lvl1pPr>
          </a:lstStyle>
          <a:p>
            <a:pPr>
              <a:defRPr/>
            </a:pPr>
            <a:fld id="{FF6ECC39-D329-47F9-8919-15CE45110AF1}" type="datetimeFigureOut">
              <a:rPr lang="pt-PT"/>
              <a:pPr>
                <a:defRPr/>
              </a:pPr>
              <a:t>22-11-2010</a:t>
            </a:fld>
            <a:endParaRPr lang="pt-PT"/>
          </a:p>
        </p:txBody>
      </p:sp>
      <p:sp>
        <p:nvSpPr>
          <p:cNvPr id="24" name="Rectangle 66"/>
          <p:cNvSpPr>
            <a:spLocks noGrp="1" noChangeArrowheads="1"/>
          </p:cNvSpPr>
          <p:nvPr>
            <p:ph type="ftr" sz="quarter" idx="3"/>
          </p:nvPr>
        </p:nvSpPr>
        <p:spPr bwMode="auto">
          <a:xfrm>
            <a:off x="1828800" y="6534151"/>
            <a:ext cx="6096000" cy="2286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1000">
                <a:solidFill>
                  <a:schemeClr val="bg2"/>
                </a:solidFill>
                <a:latin typeface="+mn-lt"/>
              </a:defRPr>
            </a:lvl1pPr>
          </a:lstStyle>
          <a:p>
            <a:pPr>
              <a:defRPr/>
            </a:pPr>
            <a:r>
              <a:rPr lang="pt-PT"/>
              <a:t>Título da apresentação</a:t>
            </a:r>
          </a:p>
        </p:txBody>
      </p:sp>
      <p:sp>
        <p:nvSpPr>
          <p:cNvPr id="25" name="Rectangle 67"/>
          <p:cNvSpPr>
            <a:spLocks noGrp="1" noChangeArrowheads="1"/>
          </p:cNvSpPr>
          <p:nvPr>
            <p:ph type="sldNum" sz="quarter" idx="4"/>
          </p:nvPr>
        </p:nvSpPr>
        <p:spPr bwMode="auto">
          <a:xfrm>
            <a:off x="1371600" y="6534151"/>
            <a:ext cx="457200" cy="2286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1000" b="1">
                <a:solidFill>
                  <a:schemeClr val="bg2"/>
                </a:solidFill>
                <a:latin typeface="+mn-lt"/>
              </a:defRPr>
            </a:lvl1pPr>
          </a:lstStyle>
          <a:p>
            <a:pPr>
              <a:defRPr/>
            </a:pPr>
            <a:fld id="{9CFB91DA-0CE5-46E0-8CCA-08F8E8A46B18}" type="slidenum">
              <a:rPr lang="pt-PT"/>
              <a:pPr>
                <a:defRPr/>
              </a:pPr>
              <a:t>‹nº›</a:t>
            </a:fld>
            <a:endParaRPr lang="pt-PT"/>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p:fade/>
  </p:transition>
  <p:hf sldNum="0" hdr="0"/>
  <p:txStyles>
    <p:title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charset="0"/>
        </a:defRPr>
      </a:lvl2pPr>
      <a:lvl3pPr algn="l" rtl="0" eaLnBrk="0" fontAlgn="base" hangingPunct="0">
        <a:spcBef>
          <a:spcPct val="0"/>
        </a:spcBef>
        <a:spcAft>
          <a:spcPct val="0"/>
        </a:spcAft>
        <a:defRPr sz="2000" b="1">
          <a:solidFill>
            <a:schemeClr val="bg1"/>
          </a:solidFill>
          <a:latin typeface="Arial" charset="0"/>
        </a:defRPr>
      </a:lvl3pPr>
      <a:lvl4pPr algn="l" rtl="0" eaLnBrk="0" fontAlgn="base" hangingPunct="0">
        <a:spcBef>
          <a:spcPct val="0"/>
        </a:spcBef>
        <a:spcAft>
          <a:spcPct val="0"/>
        </a:spcAft>
        <a:defRPr sz="2000" b="1">
          <a:solidFill>
            <a:schemeClr val="bg1"/>
          </a:solidFill>
          <a:latin typeface="Arial" charset="0"/>
        </a:defRPr>
      </a:lvl4pPr>
      <a:lvl5pPr algn="l" rtl="0" eaLnBrk="0" fontAlgn="base" hangingPunct="0">
        <a:spcBef>
          <a:spcPct val="0"/>
        </a:spcBef>
        <a:spcAft>
          <a:spcPct val="0"/>
        </a:spcAft>
        <a:defRPr sz="2000" b="1">
          <a:solidFill>
            <a:schemeClr val="bg1"/>
          </a:solidFill>
          <a:latin typeface="Arial" charset="0"/>
        </a:defRPr>
      </a:lvl5pPr>
      <a:lvl6pPr marL="457200" algn="l" rtl="0" eaLnBrk="0" fontAlgn="base" hangingPunct="0">
        <a:spcBef>
          <a:spcPct val="0"/>
        </a:spcBef>
        <a:spcAft>
          <a:spcPct val="0"/>
        </a:spcAft>
        <a:defRPr sz="2000" b="1">
          <a:solidFill>
            <a:schemeClr val="bg1"/>
          </a:solidFill>
          <a:latin typeface="Arial" charset="0"/>
        </a:defRPr>
      </a:lvl6pPr>
      <a:lvl7pPr marL="914400" algn="l" rtl="0" eaLnBrk="0" fontAlgn="base" hangingPunct="0">
        <a:spcBef>
          <a:spcPct val="0"/>
        </a:spcBef>
        <a:spcAft>
          <a:spcPct val="0"/>
        </a:spcAft>
        <a:defRPr sz="2000" b="1">
          <a:solidFill>
            <a:schemeClr val="bg1"/>
          </a:solidFill>
          <a:latin typeface="Arial" charset="0"/>
        </a:defRPr>
      </a:lvl7pPr>
      <a:lvl8pPr marL="1371600" algn="l" rtl="0" eaLnBrk="0" fontAlgn="base" hangingPunct="0">
        <a:spcBef>
          <a:spcPct val="0"/>
        </a:spcBef>
        <a:spcAft>
          <a:spcPct val="0"/>
        </a:spcAft>
        <a:defRPr sz="2000" b="1">
          <a:solidFill>
            <a:schemeClr val="bg1"/>
          </a:solidFill>
          <a:latin typeface="Arial" charset="0"/>
        </a:defRPr>
      </a:lvl8pPr>
      <a:lvl9pPr marL="1828800" algn="l" rtl="0" eaLnBrk="0" fontAlgn="base" hangingPunct="0">
        <a:spcBef>
          <a:spcPct val="0"/>
        </a:spcBef>
        <a:spcAft>
          <a:spcPct val="0"/>
        </a:spcAft>
        <a:defRPr sz="2000" b="1">
          <a:solidFill>
            <a:schemeClr val="bg1"/>
          </a:solidFill>
          <a:latin typeface="Arial" charset="0"/>
        </a:defRPr>
      </a:lvl9pPr>
    </p:titleStyle>
    <p:bodyStyle>
      <a:lvl1pPr marL="342900" indent="-342900" algn="l" rtl="0" eaLnBrk="0" fontAlgn="base" hangingPunct="0">
        <a:spcBef>
          <a:spcPct val="20000"/>
        </a:spcBef>
        <a:spcAft>
          <a:spcPct val="0"/>
        </a:spcAft>
        <a:buClr>
          <a:srgbClr val="58BB3B"/>
        </a:buClr>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Char char="•"/>
        <a:defRPr>
          <a:solidFill>
            <a:schemeClr val="tx1"/>
          </a:solidFill>
          <a:latin typeface="+mn-lt"/>
        </a:defRPr>
      </a:lvl3pPr>
      <a:lvl4pPr marL="1600200" indent="-228600" algn="l" rtl="0" eaLnBrk="0" fontAlgn="base" hangingPunct="0">
        <a:spcBef>
          <a:spcPct val="20000"/>
        </a:spcBef>
        <a:spcAft>
          <a:spcPct val="0"/>
        </a:spcAft>
        <a:buClr>
          <a:schemeClr val="bg2"/>
        </a:buClr>
        <a:buChar char="–"/>
        <a:defRPr sz="1600">
          <a:solidFill>
            <a:schemeClr val="tx1"/>
          </a:solidFill>
          <a:latin typeface="+mn-lt"/>
        </a:defRPr>
      </a:lvl4pPr>
      <a:lvl5pPr marL="2057400" indent="-228600" algn="l" rtl="0" eaLnBrk="0" fontAlgn="base" hangingPunct="0">
        <a:spcBef>
          <a:spcPct val="20000"/>
        </a:spcBef>
        <a:spcAft>
          <a:spcPct val="0"/>
        </a:spcAft>
        <a:buClr>
          <a:schemeClr val="bg2"/>
        </a:buClr>
        <a:buChar char="»"/>
        <a:defRPr sz="1600">
          <a:solidFill>
            <a:schemeClr val="tx1"/>
          </a:solidFill>
          <a:latin typeface="+mn-lt"/>
        </a:defRPr>
      </a:lvl5pPr>
      <a:lvl6pPr marL="2514600" indent="-228600" algn="l" rtl="0" eaLnBrk="0" fontAlgn="base" hangingPunct="0">
        <a:spcBef>
          <a:spcPct val="20000"/>
        </a:spcBef>
        <a:spcAft>
          <a:spcPct val="0"/>
        </a:spcAft>
        <a:buClr>
          <a:schemeClr val="bg2"/>
        </a:buClr>
        <a:buChar char="»"/>
        <a:defRPr sz="1600">
          <a:solidFill>
            <a:schemeClr val="tx1"/>
          </a:solidFill>
          <a:latin typeface="+mn-lt"/>
        </a:defRPr>
      </a:lvl6pPr>
      <a:lvl7pPr marL="2971800" indent="-228600" algn="l" rtl="0" eaLnBrk="0" fontAlgn="base" hangingPunct="0">
        <a:spcBef>
          <a:spcPct val="20000"/>
        </a:spcBef>
        <a:spcAft>
          <a:spcPct val="0"/>
        </a:spcAft>
        <a:buClr>
          <a:schemeClr val="bg2"/>
        </a:buClr>
        <a:buChar char="»"/>
        <a:defRPr sz="1600">
          <a:solidFill>
            <a:schemeClr val="tx1"/>
          </a:solidFill>
          <a:latin typeface="+mn-lt"/>
        </a:defRPr>
      </a:lvl7pPr>
      <a:lvl8pPr marL="3429000" indent="-228600" algn="l" rtl="0" eaLnBrk="0" fontAlgn="base" hangingPunct="0">
        <a:spcBef>
          <a:spcPct val="20000"/>
        </a:spcBef>
        <a:spcAft>
          <a:spcPct val="0"/>
        </a:spcAft>
        <a:buClr>
          <a:schemeClr val="bg2"/>
        </a:buClr>
        <a:buChar char="»"/>
        <a:defRPr sz="1600">
          <a:solidFill>
            <a:schemeClr val="tx1"/>
          </a:solidFill>
          <a:latin typeface="+mn-lt"/>
        </a:defRPr>
      </a:lvl8pPr>
      <a:lvl9pPr marL="3886200" indent="-228600" algn="l" rtl="0" eaLnBrk="0" fontAlgn="base" hangingPunct="0">
        <a:spcBef>
          <a:spcPct val="20000"/>
        </a:spcBef>
        <a:spcAft>
          <a:spcPct val="0"/>
        </a:spcAft>
        <a:buClr>
          <a:schemeClr val="bg2"/>
        </a:buClr>
        <a:buChar char="»"/>
        <a:defRPr sz="16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AutoShape 38"/>
          <p:cNvSpPr>
            <a:spLocks noChangeArrowheads="1"/>
          </p:cNvSpPr>
          <p:nvPr/>
        </p:nvSpPr>
        <p:spPr bwMode="auto">
          <a:xfrm>
            <a:off x="304800" y="304800"/>
            <a:ext cx="7543800" cy="990600"/>
          </a:xfrm>
          <a:prstGeom prst="roundRect">
            <a:avLst>
              <a:gd name="adj" fmla="val 4611"/>
            </a:avLst>
          </a:prstGeom>
          <a:solidFill>
            <a:srgbClr val="5EBA35"/>
          </a:solidFill>
          <a:ln w="9525">
            <a:noFill/>
            <a:round/>
            <a:headEnd/>
            <a:tailEnd/>
          </a:ln>
          <a:effectLst/>
        </p:spPr>
        <p:txBody>
          <a:bodyPr wrap="none" anchor="ctr"/>
          <a:lstStyle/>
          <a:p>
            <a:pPr eaLnBrk="0" hangingPunct="0">
              <a:defRPr/>
            </a:pPr>
            <a:endParaRPr lang="pt-PT"/>
          </a:p>
        </p:txBody>
      </p:sp>
      <p:sp>
        <p:nvSpPr>
          <p:cNvPr id="2051" name="Rectangle 2"/>
          <p:cNvSpPr>
            <a:spLocks noGrp="1" noChangeArrowheads="1"/>
          </p:cNvSpPr>
          <p:nvPr>
            <p:ph type="title"/>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pt-PT" smtClean="0"/>
          </a:p>
        </p:txBody>
      </p:sp>
      <p:sp>
        <p:nvSpPr>
          <p:cNvPr id="2052" name="Rectangle 3"/>
          <p:cNvSpPr>
            <a:spLocks noGrp="1" noChangeArrowheads="1"/>
          </p:cNvSpPr>
          <p:nvPr>
            <p:ph type="body" idx="1"/>
          </p:nvPr>
        </p:nvSpPr>
        <p:spPr bwMode="auto">
          <a:xfrm>
            <a:off x="533400" y="1524000"/>
            <a:ext cx="84582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smtClean="0"/>
          </a:p>
        </p:txBody>
      </p:sp>
      <p:sp>
        <p:nvSpPr>
          <p:cNvPr id="1056" name="Rectangle 32"/>
          <p:cNvSpPr>
            <a:spLocks noGrp="1" noChangeArrowheads="1"/>
          </p:cNvSpPr>
          <p:nvPr>
            <p:ph type="dt" sz="half" idx="2"/>
          </p:nvPr>
        </p:nvSpPr>
        <p:spPr bwMode="auto">
          <a:xfrm>
            <a:off x="8001000" y="6534151"/>
            <a:ext cx="9906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eaLnBrk="0" hangingPunct="0">
              <a:defRPr sz="1000">
                <a:solidFill>
                  <a:schemeClr val="bg2"/>
                </a:solidFill>
                <a:latin typeface="+mn-lt"/>
              </a:defRPr>
            </a:lvl1pPr>
          </a:lstStyle>
          <a:p>
            <a:pPr>
              <a:defRPr/>
            </a:pPr>
            <a:r>
              <a:rPr lang="en-US"/>
              <a:t>02/12/2009</a:t>
            </a:r>
          </a:p>
        </p:txBody>
      </p:sp>
      <p:sp>
        <p:nvSpPr>
          <p:cNvPr id="1057" name="Rectangle 33"/>
          <p:cNvSpPr>
            <a:spLocks noGrp="1" noChangeArrowheads="1"/>
          </p:cNvSpPr>
          <p:nvPr>
            <p:ph type="ftr" sz="quarter" idx="3"/>
          </p:nvPr>
        </p:nvSpPr>
        <p:spPr bwMode="auto">
          <a:xfrm>
            <a:off x="1828800" y="6534151"/>
            <a:ext cx="60960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defRPr sz="1000">
                <a:solidFill>
                  <a:schemeClr val="bg2"/>
                </a:solidFill>
                <a:latin typeface="+mn-lt"/>
              </a:defRPr>
            </a:lvl1pPr>
          </a:lstStyle>
          <a:p>
            <a:pPr>
              <a:defRPr/>
            </a:pPr>
            <a:r>
              <a:rPr lang="en-US"/>
              <a:t>Middleware 2009</a:t>
            </a:r>
          </a:p>
        </p:txBody>
      </p:sp>
      <p:sp>
        <p:nvSpPr>
          <p:cNvPr id="1058" name="Rectangle 34"/>
          <p:cNvSpPr>
            <a:spLocks noGrp="1" noChangeArrowheads="1"/>
          </p:cNvSpPr>
          <p:nvPr>
            <p:ph type="sldNum" sz="quarter" idx="4"/>
          </p:nvPr>
        </p:nvSpPr>
        <p:spPr bwMode="auto">
          <a:xfrm>
            <a:off x="1371600" y="6534151"/>
            <a:ext cx="4572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defRPr sz="1000" b="1">
                <a:solidFill>
                  <a:schemeClr val="bg2"/>
                </a:solidFill>
                <a:latin typeface="+mn-lt"/>
              </a:defRPr>
            </a:lvl1pPr>
          </a:lstStyle>
          <a:p>
            <a:pPr>
              <a:defRPr/>
            </a:pPr>
            <a:fld id="{0A5CA71D-75A2-4D5B-B5EE-69D6444E3A99}" type="slidenum">
              <a:rPr lang="en-US"/>
              <a:pPr>
                <a:defRPr/>
              </a:pPr>
              <a:t>‹nº›</a:t>
            </a:fld>
            <a:endParaRPr lang="en-US"/>
          </a:p>
        </p:txBody>
      </p:sp>
      <p:sp>
        <p:nvSpPr>
          <p:cNvPr id="1059" name="Text Box 35"/>
          <p:cNvSpPr txBox="1">
            <a:spLocks noChangeArrowheads="1"/>
          </p:cNvSpPr>
          <p:nvPr/>
        </p:nvSpPr>
        <p:spPr bwMode="auto">
          <a:xfrm>
            <a:off x="1371600" y="6316666"/>
            <a:ext cx="5486400" cy="123111"/>
          </a:xfrm>
          <a:prstGeom prst="rect">
            <a:avLst/>
          </a:prstGeom>
          <a:noFill/>
          <a:ln w="9525">
            <a:noFill/>
            <a:miter lim="800000"/>
            <a:headEnd/>
            <a:tailEnd/>
          </a:ln>
          <a:effectLst/>
        </p:spPr>
        <p:txBody>
          <a:bodyPr lIns="0" tIns="0" rIns="0" bIns="0">
            <a:spAutoFit/>
          </a:bodyPr>
          <a:lstStyle/>
          <a:p>
            <a:pPr eaLnBrk="0" hangingPunct="0">
              <a:spcBef>
                <a:spcPct val="50000"/>
              </a:spcBef>
              <a:defRPr/>
            </a:pPr>
            <a:r>
              <a:rPr lang="pt-PT" sz="800" b="1">
                <a:solidFill>
                  <a:schemeClr val="bg2"/>
                </a:solidFill>
                <a:latin typeface="Helvetica" pitchFamily="34" charset="0"/>
              </a:rPr>
              <a:t>Instituto de Engenharia de Sistemas e Computadores Investigação e Desenvolvimento em Lisboa</a:t>
            </a:r>
          </a:p>
        </p:txBody>
      </p:sp>
      <p:sp>
        <p:nvSpPr>
          <p:cNvPr id="1060" name="Line 36"/>
          <p:cNvSpPr>
            <a:spLocks noChangeShapeType="1"/>
          </p:cNvSpPr>
          <p:nvPr/>
        </p:nvSpPr>
        <p:spPr bwMode="auto">
          <a:xfrm>
            <a:off x="1371600" y="6477000"/>
            <a:ext cx="7772400" cy="0"/>
          </a:xfrm>
          <a:prstGeom prst="line">
            <a:avLst/>
          </a:prstGeom>
          <a:noFill/>
          <a:ln w="9525">
            <a:solidFill>
              <a:schemeClr val="bg2"/>
            </a:solidFill>
            <a:round/>
            <a:headEnd/>
            <a:tailEnd/>
          </a:ln>
          <a:effectLst/>
        </p:spPr>
        <p:txBody>
          <a:bodyPr wrap="none" anchor="ctr"/>
          <a:lstStyle/>
          <a:p>
            <a:pPr eaLnBrk="0" hangingPunct="0">
              <a:defRPr/>
            </a:pPr>
            <a:endParaRPr lang="pt-PT"/>
          </a:p>
        </p:txBody>
      </p:sp>
      <p:pic>
        <p:nvPicPr>
          <p:cNvPr id="2058" name="Picture 37" descr="ist.jpg                                                        001E05FAmac_1                          B81C06B4:"/>
          <p:cNvPicPr>
            <a:picLocks noChangeAspect="1" noChangeArrowheads="1"/>
          </p:cNvPicPr>
          <p:nvPr/>
        </p:nvPicPr>
        <p:blipFill>
          <a:blip r:embed="rId13" cstate="print"/>
          <a:srcRect/>
          <a:stretch>
            <a:fillRect/>
          </a:stretch>
        </p:blipFill>
        <p:spPr bwMode="auto">
          <a:xfrm>
            <a:off x="533400" y="6119814"/>
            <a:ext cx="330200" cy="641351"/>
          </a:xfrm>
          <a:prstGeom prst="rect">
            <a:avLst/>
          </a:prstGeom>
          <a:noFill/>
          <a:ln w="9525">
            <a:noFill/>
            <a:miter lim="800000"/>
            <a:headEnd/>
            <a:tailEnd/>
          </a:ln>
        </p:spPr>
      </p:pic>
      <p:sp>
        <p:nvSpPr>
          <p:cNvPr id="1065" name="Rectangle 41"/>
          <p:cNvSpPr>
            <a:spLocks noChangeArrowheads="1"/>
          </p:cNvSpPr>
          <p:nvPr/>
        </p:nvSpPr>
        <p:spPr bwMode="auto">
          <a:xfrm>
            <a:off x="7086600" y="0"/>
            <a:ext cx="2057400" cy="1295400"/>
          </a:xfrm>
          <a:prstGeom prst="rect">
            <a:avLst/>
          </a:prstGeom>
          <a:solidFill>
            <a:srgbClr val="162E70"/>
          </a:solidFill>
          <a:ln w="9525">
            <a:noFill/>
            <a:miter lim="800000"/>
            <a:headEnd/>
            <a:tailEnd/>
          </a:ln>
          <a:effectLst/>
        </p:spPr>
        <p:txBody>
          <a:bodyPr wrap="none" anchor="ctr"/>
          <a:lstStyle/>
          <a:p>
            <a:pPr eaLnBrk="0" hangingPunct="0">
              <a:defRPr/>
            </a:pPr>
            <a:endParaRPr lang="pt-PT"/>
          </a:p>
        </p:txBody>
      </p:sp>
      <p:pic>
        <p:nvPicPr>
          <p:cNvPr id="2060" name="Picture 42" descr="base_inescID_temp.jpg                                          000501C1mac_1                          BD59F8F7:"/>
          <p:cNvPicPr>
            <a:picLocks noChangeAspect="1" noChangeArrowheads="1"/>
          </p:cNvPicPr>
          <p:nvPr/>
        </p:nvPicPr>
        <p:blipFill>
          <a:blip r:embed="rId14" cstate="print"/>
          <a:srcRect/>
          <a:stretch>
            <a:fillRect/>
          </a:stretch>
        </p:blipFill>
        <p:spPr bwMode="auto">
          <a:xfrm>
            <a:off x="5486400" y="76202"/>
            <a:ext cx="3657600" cy="500063"/>
          </a:xfrm>
          <a:prstGeom prst="rect">
            <a:avLst/>
          </a:prstGeom>
          <a:noFill/>
          <a:ln w="9525">
            <a:noFill/>
            <a:miter lim="800000"/>
            <a:headEnd/>
            <a:tailEnd/>
          </a:ln>
        </p:spPr>
      </p:pic>
      <p:sp>
        <p:nvSpPr>
          <p:cNvPr id="1067" name="Text Box 43"/>
          <p:cNvSpPr txBox="1">
            <a:spLocks noChangeArrowheads="1"/>
          </p:cNvSpPr>
          <p:nvPr/>
        </p:nvSpPr>
        <p:spPr bwMode="auto">
          <a:xfrm>
            <a:off x="6915151" y="412751"/>
            <a:ext cx="1847851" cy="369332"/>
          </a:xfrm>
          <a:prstGeom prst="rect">
            <a:avLst/>
          </a:prstGeom>
          <a:noFill/>
          <a:ln w="9525">
            <a:noFill/>
            <a:miter lim="800000"/>
            <a:headEnd/>
            <a:tailEnd/>
          </a:ln>
          <a:effectLst/>
        </p:spPr>
        <p:txBody>
          <a:bodyPr lIns="0" tIns="0" rIns="0" bIns="0">
            <a:spAutoFit/>
          </a:bodyPr>
          <a:lstStyle/>
          <a:p>
            <a:pPr algn="r" eaLnBrk="0" hangingPunct="0">
              <a:spcBef>
                <a:spcPct val="50000"/>
              </a:spcBef>
              <a:defRPr/>
            </a:pPr>
            <a:r>
              <a:rPr lang="pt-PT" sz="1400" b="1">
                <a:solidFill>
                  <a:schemeClr val="bg1"/>
                </a:solidFill>
                <a:latin typeface="Helvetica" pitchFamily="34" charset="0"/>
              </a:rPr>
              <a:t>technology</a:t>
            </a:r>
            <a:r>
              <a:rPr lang="pt-PT" sz="1000">
                <a:solidFill>
                  <a:schemeClr val="bg1"/>
                </a:solidFill>
                <a:latin typeface="Helvetica" pitchFamily="34" charset="0"/>
              </a:rPr>
              <a:t/>
            </a:r>
            <a:br>
              <a:rPr lang="pt-PT" sz="1000">
                <a:solidFill>
                  <a:schemeClr val="bg1"/>
                </a:solidFill>
                <a:latin typeface="Helvetica" pitchFamily="34" charset="0"/>
              </a:rPr>
            </a:br>
            <a:r>
              <a:rPr lang="pt-PT" sz="1000">
                <a:solidFill>
                  <a:schemeClr val="bg1"/>
                </a:solidFill>
                <a:latin typeface="Helvetica" pitchFamily="34" charset="0"/>
              </a:rPr>
              <a:t>from seed</a:t>
            </a:r>
          </a:p>
        </p:txBody>
      </p:sp>
      <p:pic>
        <p:nvPicPr>
          <p:cNvPr id="2062" name="Picture 45" descr="inesc_id.jpg                                                   000501C1mac_1                          BD59F8F7:"/>
          <p:cNvPicPr>
            <a:picLocks noChangeAspect="1" noChangeArrowheads="1"/>
          </p:cNvPicPr>
          <p:nvPr/>
        </p:nvPicPr>
        <p:blipFill>
          <a:blip r:embed="rId15" cstate="print"/>
          <a:srcRect/>
          <a:stretch>
            <a:fillRect/>
          </a:stretch>
        </p:blipFill>
        <p:spPr bwMode="auto">
          <a:xfrm>
            <a:off x="5715000" y="609601"/>
            <a:ext cx="1295400" cy="6397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ransition>
    <p:fade/>
  </p:transition>
  <p:hf sldNum="0" hdr="0"/>
  <p:txStyles>
    <p:titleStyle>
      <a:lvl1pPr algn="l" rtl="0" eaLnBrk="0" fontAlgn="base" hangingPunct="0">
        <a:spcBef>
          <a:spcPct val="0"/>
        </a:spcBef>
        <a:spcAft>
          <a:spcPct val="0"/>
        </a:spcAft>
        <a:defRPr sz="2000" b="1">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charset="0"/>
        </a:defRPr>
      </a:lvl2pPr>
      <a:lvl3pPr algn="l" rtl="0" eaLnBrk="0" fontAlgn="base" hangingPunct="0">
        <a:spcBef>
          <a:spcPct val="0"/>
        </a:spcBef>
        <a:spcAft>
          <a:spcPct val="0"/>
        </a:spcAft>
        <a:defRPr sz="2000" b="1">
          <a:solidFill>
            <a:schemeClr val="bg1"/>
          </a:solidFill>
          <a:latin typeface="Arial" charset="0"/>
        </a:defRPr>
      </a:lvl3pPr>
      <a:lvl4pPr algn="l" rtl="0" eaLnBrk="0" fontAlgn="base" hangingPunct="0">
        <a:spcBef>
          <a:spcPct val="0"/>
        </a:spcBef>
        <a:spcAft>
          <a:spcPct val="0"/>
        </a:spcAft>
        <a:defRPr sz="2000" b="1">
          <a:solidFill>
            <a:schemeClr val="bg1"/>
          </a:solidFill>
          <a:latin typeface="Arial" charset="0"/>
        </a:defRPr>
      </a:lvl4pPr>
      <a:lvl5pPr algn="l" rtl="0" eaLnBrk="0" fontAlgn="base" hangingPunct="0">
        <a:spcBef>
          <a:spcPct val="0"/>
        </a:spcBef>
        <a:spcAft>
          <a:spcPct val="0"/>
        </a:spcAft>
        <a:defRPr sz="2000" b="1">
          <a:solidFill>
            <a:schemeClr val="bg1"/>
          </a:solidFill>
          <a:latin typeface="Arial" charset="0"/>
        </a:defRPr>
      </a:lvl5pPr>
      <a:lvl6pPr marL="457200" algn="l" rtl="0" eaLnBrk="0" fontAlgn="base" hangingPunct="0">
        <a:spcBef>
          <a:spcPct val="0"/>
        </a:spcBef>
        <a:spcAft>
          <a:spcPct val="0"/>
        </a:spcAft>
        <a:defRPr sz="2000" b="1">
          <a:solidFill>
            <a:schemeClr val="bg1"/>
          </a:solidFill>
          <a:latin typeface="Arial" charset="0"/>
        </a:defRPr>
      </a:lvl6pPr>
      <a:lvl7pPr marL="914400" algn="l" rtl="0" eaLnBrk="0" fontAlgn="base" hangingPunct="0">
        <a:spcBef>
          <a:spcPct val="0"/>
        </a:spcBef>
        <a:spcAft>
          <a:spcPct val="0"/>
        </a:spcAft>
        <a:defRPr sz="2000" b="1">
          <a:solidFill>
            <a:schemeClr val="bg1"/>
          </a:solidFill>
          <a:latin typeface="Arial" charset="0"/>
        </a:defRPr>
      </a:lvl7pPr>
      <a:lvl8pPr marL="1371600" algn="l" rtl="0" eaLnBrk="0" fontAlgn="base" hangingPunct="0">
        <a:spcBef>
          <a:spcPct val="0"/>
        </a:spcBef>
        <a:spcAft>
          <a:spcPct val="0"/>
        </a:spcAft>
        <a:defRPr sz="2000" b="1">
          <a:solidFill>
            <a:schemeClr val="bg1"/>
          </a:solidFill>
          <a:latin typeface="Arial" charset="0"/>
        </a:defRPr>
      </a:lvl8pPr>
      <a:lvl9pPr marL="1828800" algn="l" rtl="0" eaLnBrk="0" fontAlgn="base" hangingPunct="0">
        <a:spcBef>
          <a:spcPct val="0"/>
        </a:spcBef>
        <a:spcAft>
          <a:spcPct val="0"/>
        </a:spcAft>
        <a:defRPr sz="2000" b="1">
          <a:solidFill>
            <a:schemeClr val="bg1"/>
          </a:solidFill>
          <a:latin typeface="Arial" charset="0"/>
        </a:defRPr>
      </a:lvl9pPr>
    </p:titleStyle>
    <p:bodyStyle>
      <a:lvl1pPr marL="342900" indent="-342900" algn="l" rtl="0" eaLnBrk="0" fontAlgn="base" hangingPunct="0">
        <a:spcBef>
          <a:spcPct val="20000"/>
        </a:spcBef>
        <a:spcAft>
          <a:spcPct val="0"/>
        </a:spcAft>
        <a:buClr>
          <a:srgbClr val="58BB3B"/>
        </a:buClr>
        <a:buFont typeface="Times" pitchFamily="18"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Char char="•"/>
        <a:defRPr>
          <a:solidFill>
            <a:schemeClr val="tx1"/>
          </a:solidFill>
          <a:latin typeface="+mn-lt"/>
        </a:defRPr>
      </a:lvl3pPr>
      <a:lvl4pPr marL="1600200" indent="-228600" algn="l" rtl="0" eaLnBrk="0" fontAlgn="base" hangingPunct="0">
        <a:spcBef>
          <a:spcPct val="20000"/>
        </a:spcBef>
        <a:spcAft>
          <a:spcPct val="0"/>
        </a:spcAft>
        <a:buClr>
          <a:schemeClr val="bg2"/>
        </a:buClr>
        <a:buChar char="–"/>
        <a:defRPr sz="1600">
          <a:solidFill>
            <a:schemeClr val="tx1"/>
          </a:solidFill>
          <a:latin typeface="+mn-lt"/>
        </a:defRPr>
      </a:lvl4pPr>
      <a:lvl5pPr marL="2057400" indent="-228600" algn="l" rtl="0" eaLnBrk="0" fontAlgn="base" hangingPunct="0">
        <a:spcBef>
          <a:spcPct val="20000"/>
        </a:spcBef>
        <a:spcAft>
          <a:spcPct val="0"/>
        </a:spcAft>
        <a:buClr>
          <a:schemeClr val="bg2"/>
        </a:buClr>
        <a:buChar char="»"/>
        <a:defRPr sz="1600">
          <a:solidFill>
            <a:schemeClr val="tx1"/>
          </a:solidFill>
          <a:latin typeface="+mn-lt"/>
        </a:defRPr>
      </a:lvl5pPr>
      <a:lvl6pPr marL="2514600" indent="-228600" algn="l" rtl="0" eaLnBrk="0" fontAlgn="base" hangingPunct="0">
        <a:spcBef>
          <a:spcPct val="20000"/>
        </a:spcBef>
        <a:spcAft>
          <a:spcPct val="0"/>
        </a:spcAft>
        <a:buClr>
          <a:schemeClr val="bg2"/>
        </a:buClr>
        <a:buChar char="»"/>
        <a:defRPr sz="1600">
          <a:solidFill>
            <a:schemeClr val="tx1"/>
          </a:solidFill>
          <a:latin typeface="+mn-lt"/>
        </a:defRPr>
      </a:lvl6pPr>
      <a:lvl7pPr marL="2971800" indent="-228600" algn="l" rtl="0" eaLnBrk="0" fontAlgn="base" hangingPunct="0">
        <a:spcBef>
          <a:spcPct val="20000"/>
        </a:spcBef>
        <a:spcAft>
          <a:spcPct val="0"/>
        </a:spcAft>
        <a:buClr>
          <a:schemeClr val="bg2"/>
        </a:buClr>
        <a:buChar char="»"/>
        <a:defRPr sz="1600">
          <a:solidFill>
            <a:schemeClr val="tx1"/>
          </a:solidFill>
          <a:latin typeface="+mn-lt"/>
        </a:defRPr>
      </a:lvl7pPr>
      <a:lvl8pPr marL="3429000" indent="-228600" algn="l" rtl="0" eaLnBrk="0" fontAlgn="base" hangingPunct="0">
        <a:spcBef>
          <a:spcPct val="20000"/>
        </a:spcBef>
        <a:spcAft>
          <a:spcPct val="0"/>
        </a:spcAft>
        <a:buClr>
          <a:schemeClr val="bg2"/>
        </a:buClr>
        <a:buChar char="»"/>
        <a:defRPr sz="1600">
          <a:solidFill>
            <a:schemeClr val="tx1"/>
          </a:solidFill>
          <a:latin typeface="+mn-lt"/>
        </a:defRPr>
      </a:lvl8pPr>
      <a:lvl9pPr marL="3886200" indent="-228600" algn="l" rtl="0" eaLnBrk="0" fontAlgn="base" hangingPunct="0">
        <a:spcBef>
          <a:spcPct val="20000"/>
        </a:spcBef>
        <a:spcAft>
          <a:spcPct val="0"/>
        </a:spcAft>
        <a:buClr>
          <a:schemeClr val="bg2"/>
        </a:buClr>
        <a:buChar char="»"/>
        <a:defRPr sz="16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idx="4294967295"/>
          </p:nvPr>
        </p:nvSpPr>
        <p:spPr>
          <a:xfrm>
            <a:off x="1524000" y="188915"/>
            <a:ext cx="6334148" cy="882631"/>
          </a:xfrm>
        </p:spPr>
        <p:txBody>
          <a:bodyPr anchor="b"/>
          <a:lstStyle/>
          <a:p>
            <a:pPr eaLnBrk="1" hangingPunct="1"/>
            <a:r>
              <a:rPr lang="pt-PT" sz="2400" dirty="0" smtClean="0"/>
              <a:t>OBIHOC: </a:t>
            </a:r>
            <a:r>
              <a:rPr lang="pt-PT" sz="2400" dirty="0" err="1" smtClean="0"/>
              <a:t>Middleware</a:t>
            </a:r>
            <a:r>
              <a:rPr lang="pt-PT" sz="2400" dirty="0" smtClean="0"/>
              <a:t> para Redes ad-hoc </a:t>
            </a:r>
          </a:p>
        </p:txBody>
      </p:sp>
      <p:sp>
        <p:nvSpPr>
          <p:cNvPr id="3075" name="Rectangle 5"/>
          <p:cNvSpPr>
            <a:spLocks noGrp="1" noChangeArrowheads="1"/>
          </p:cNvSpPr>
          <p:nvPr>
            <p:ph type="subTitle" idx="4294967295"/>
          </p:nvPr>
        </p:nvSpPr>
        <p:spPr>
          <a:xfrm>
            <a:off x="539751" y="1557339"/>
            <a:ext cx="6165851" cy="990600"/>
          </a:xfrm>
        </p:spPr>
        <p:txBody>
          <a:bodyPr/>
          <a:lstStyle/>
          <a:p>
            <a:pPr marL="0" indent="0" algn="ctr" eaLnBrk="1" hangingPunct="1">
              <a:buFont typeface="Times" pitchFamily="18" charset="0"/>
              <a:buNone/>
            </a:pPr>
            <a:r>
              <a:rPr lang="pt-PT" sz="2000" b="1" dirty="0" smtClean="0">
                <a:solidFill>
                  <a:schemeClr val="bg1"/>
                </a:solidFill>
              </a:rPr>
              <a:t>André Conrado</a:t>
            </a:r>
          </a:p>
        </p:txBody>
      </p:sp>
      <p:sp>
        <p:nvSpPr>
          <p:cNvPr id="3076" name="Rectangle 5"/>
          <p:cNvSpPr>
            <a:spLocks noChangeArrowheads="1"/>
          </p:cNvSpPr>
          <p:nvPr/>
        </p:nvSpPr>
        <p:spPr bwMode="auto">
          <a:xfrm>
            <a:off x="107951" y="2643190"/>
            <a:ext cx="4572000" cy="646331"/>
          </a:xfrm>
          <a:prstGeom prst="rect">
            <a:avLst/>
          </a:prstGeom>
          <a:noFill/>
          <a:ln w="9525">
            <a:noFill/>
            <a:miter lim="800000"/>
            <a:headEnd/>
            <a:tailEnd/>
          </a:ln>
        </p:spPr>
        <p:txBody>
          <a:bodyPr>
            <a:spAutoFit/>
          </a:bodyPr>
          <a:lstStyle/>
          <a:p>
            <a:pPr algn="ctr"/>
            <a:r>
              <a:rPr lang="pt-PT" smtClean="0">
                <a:solidFill>
                  <a:schemeClr val="bg1"/>
                </a:solidFill>
              </a:rPr>
              <a:t>INESC-ID</a:t>
            </a:r>
          </a:p>
          <a:p>
            <a:pPr algn="ctr"/>
            <a:r>
              <a:rPr lang="pt-PT" smtClean="0">
                <a:solidFill>
                  <a:schemeClr val="bg1"/>
                </a:solidFill>
              </a:rPr>
              <a:t>Universidade Técnica Lisboa</a:t>
            </a:r>
            <a:endParaRPr lang="pt-PT">
              <a:solidFill>
                <a:schemeClr val="bg1"/>
              </a:solidFill>
            </a:endParaRPr>
          </a:p>
        </p:txBody>
      </p:sp>
      <p:sp>
        <p:nvSpPr>
          <p:cNvPr id="3078" name="AutoShape 6"/>
          <p:cNvSpPr>
            <a:spLocks noChangeArrowheads="1"/>
          </p:cNvSpPr>
          <p:nvPr/>
        </p:nvSpPr>
        <p:spPr bwMode="auto">
          <a:xfrm>
            <a:off x="4714875" y="5772151"/>
            <a:ext cx="4267200" cy="228600"/>
          </a:xfrm>
          <a:prstGeom prst="roundRect">
            <a:avLst>
              <a:gd name="adj" fmla="val 16667"/>
            </a:avLst>
          </a:prstGeom>
          <a:solidFill>
            <a:srgbClr val="33CC33"/>
          </a:solidFill>
          <a:ln w="9525">
            <a:noFill/>
            <a:round/>
            <a:headEnd/>
            <a:tailEnd/>
          </a:ln>
        </p:spPr>
        <p:txBody>
          <a:bodyPr wrap="none" anchor="ctr"/>
          <a:lstStyle/>
          <a:p>
            <a:pPr algn="ctr" eaLnBrk="0" hangingPunct="0"/>
            <a:r>
              <a:rPr lang="pt-PT" sz="1600" b="1" dirty="0" smtClean="0">
                <a:solidFill>
                  <a:schemeClr val="bg1"/>
                </a:solidFill>
                <a:latin typeface="Corbel" pitchFamily="34" charset="0"/>
              </a:rPr>
              <a:t>Grupo Sistemas Distribuídos</a:t>
            </a:r>
            <a:endParaRPr lang="pt-PT" sz="1600" b="1" dirty="0">
              <a:solidFill>
                <a:schemeClr val="bg1"/>
              </a:solidFill>
              <a:latin typeface="Corbel"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285720" y="1571612"/>
            <a:ext cx="8858280" cy="2071702"/>
          </a:xfrm>
        </p:spPr>
        <p:txBody>
          <a:bodyPr/>
          <a:lstStyle/>
          <a:p>
            <a:pPr marL="514350" indent="-514350">
              <a:lnSpc>
                <a:spcPct val="150000"/>
              </a:lnSpc>
              <a:buClr>
                <a:srgbClr val="00B050"/>
              </a:buClr>
              <a:buSzPct val="100000"/>
            </a:pPr>
            <a:r>
              <a:rPr lang="pt-PT" b="1" dirty="0" smtClean="0"/>
              <a:t>OBIWAN</a:t>
            </a:r>
            <a:r>
              <a:rPr lang="pt-PT" baseline="30000" dirty="0" smtClean="0"/>
              <a:t>1</a:t>
            </a:r>
            <a:endParaRPr lang="pt-PT" b="1" dirty="0" smtClean="0"/>
          </a:p>
          <a:p>
            <a:pPr marL="914400" lvl="1" indent="-514350">
              <a:lnSpc>
                <a:spcPct val="150000"/>
              </a:lnSpc>
              <a:buClr>
                <a:srgbClr val="00B050"/>
              </a:buClr>
              <a:buSzPct val="100000"/>
            </a:pPr>
            <a:r>
              <a:rPr lang="pt-PT" dirty="0" smtClean="0"/>
              <a:t>Permite desenvolvimento de aplicações distribuídas</a:t>
            </a:r>
          </a:p>
          <a:p>
            <a:pPr marL="914400" lvl="1" indent="-514350">
              <a:lnSpc>
                <a:spcPct val="150000"/>
              </a:lnSpc>
              <a:buClr>
                <a:srgbClr val="00B050"/>
              </a:buClr>
              <a:buSzPct val="100000"/>
            </a:pPr>
            <a:endParaRPr lang="pt-PT" dirty="0" smtClean="0"/>
          </a:p>
          <a:p>
            <a:pPr marL="914400" lvl="1" indent="-514350">
              <a:lnSpc>
                <a:spcPct val="150000"/>
              </a:lnSpc>
              <a:buClr>
                <a:srgbClr val="00B050"/>
              </a:buClr>
              <a:buSzPct val="100000"/>
            </a:pPr>
            <a:endParaRPr lang="pt-PT" dirty="0" smtClean="0"/>
          </a:p>
          <a:p>
            <a:pPr marL="914400" lvl="1" indent="-514350">
              <a:lnSpc>
                <a:spcPct val="150000"/>
              </a:lnSpc>
              <a:buClr>
                <a:srgbClr val="00B050"/>
              </a:buClr>
              <a:buSzPct val="100000"/>
            </a:pPr>
            <a:endParaRPr lang="pt-PT" b="1"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10</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51" name="Picture 3"/>
          <p:cNvPicPr>
            <a:picLocks noChangeAspect="1" noChangeArrowheads="1"/>
          </p:cNvPicPr>
          <p:nvPr/>
        </p:nvPicPr>
        <p:blipFill>
          <a:blip r:embed="rId3" cstate="print"/>
          <a:srcRect/>
          <a:stretch>
            <a:fillRect/>
          </a:stretch>
        </p:blipFill>
        <p:spPr bwMode="auto">
          <a:xfrm>
            <a:off x="1071538" y="5000636"/>
            <a:ext cx="500066" cy="333377"/>
          </a:xfrm>
          <a:prstGeom prst="rect">
            <a:avLst/>
          </a:prstGeom>
          <a:noFill/>
        </p:spPr>
      </p:pic>
      <p:pic>
        <p:nvPicPr>
          <p:cNvPr id="43" name="Picture 3"/>
          <p:cNvPicPr>
            <a:picLocks noChangeAspect="1" noChangeArrowheads="1"/>
          </p:cNvPicPr>
          <p:nvPr/>
        </p:nvPicPr>
        <p:blipFill>
          <a:blip r:embed="rId3" cstate="print"/>
          <a:srcRect/>
          <a:stretch>
            <a:fillRect/>
          </a:stretch>
        </p:blipFill>
        <p:spPr bwMode="auto">
          <a:xfrm>
            <a:off x="2643174" y="5000636"/>
            <a:ext cx="500066" cy="333377"/>
          </a:xfrm>
          <a:prstGeom prst="rect">
            <a:avLst/>
          </a:prstGeom>
          <a:noFill/>
        </p:spPr>
      </p:pic>
      <p:pic>
        <p:nvPicPr>
          <p:cNvPr id="45" name="Imagem 4" descr="MCj04325370000[1]"/>
          <p:cNvPicPr>
            <a:picLocks noChangeAspect="1" noChangeArrowheads="1"/>
          </p:cNvPicPr>
          <p:nvPr/>
        </p:nvPicPr>
        <p:blipFill>
          <a:blip r:embed="rId4" cstate="print"/>
          <a:srcRect/>
          <a:stretch>
            <a:fillRect/>
          </a:stretch>
        </p:blipFill>
        <p:spPr bwMode="auto">
          <a:xfrm>
            <a:off x="7572396" y="5000636"/>
            <a:ext cx="428628" cy="449039"/>
          </a:xfrm>
          <a:prstGeom prst="rect">
            <a:avLst/>
          </a:prstGeom>
          <a:noFill/>
        </p:spPr>
      </p:pic>
      <p:pic>
        <p:nvPicPr>
          <p:cNvPr id="11" name="Picture 3"/>
          <p:cNvPicPr>
            <a:picLocks noChangeAspect="1" noChangeArrowheads="1"/>
          </p:cNvPicPr>
          <p:nvPr/>
        </p:nvPicPr>
        <p:blipFill>
          <a:blip r:embed="rId3" cstate="print"/>
          <a:srcRect/>
          <a:stretch>
            <a:fillRect/>
          </a:stretch>
        </p:blipFill>
        <p:spPr bwMode="auto">
          <a:xfrm>
            <a:off x="4286248" y="5000636"/>
            <a:ext cx="500066" cy="333377"/>
          </a:xfrm>
          <a:prstGeom prst="rect">
            <a:avLst/>
          </a:prstGeom>
          <a:noFill/>
        </p:spPr>
      </p:pic>
      <p:pic>
        <p:nvPicPr>
          <p:cNvPr id="12" name="Picture 3"/>
          <p:cNvPicPr>
            <a:picLocks noChangeAspect="1" noChangeArrowheads="1"/>
          </p:cNvPicPr>
          <p:nvPr/>
        </p:nvPicPr>
        <p:blipFill>
          <a:blip r:embed="rId3" cstate="print"/>
          <a:srcRect/>
          <a:stretch>
            <a:fillRect/>
          </a:stretch>
        </p:blipFill>
        <p:spPr bwMode="auto">
          <a:xfrm>
            <a:off x="5929322" y="5000636"/>
            <a:ext cx="500066" cy="333377"/>
          </a:xfrm>
          <a:prstGeom prst="rect">
            <a:avLst/>
          </a:prstGeom>
          <a:noFill/>
        </p:spPr>
      </p:pic>
      <p:sp>
        <p:nvSpPr>
          <p:cNvPr id="13" name="CaixaDeTexto 12"/>
          <p:cNvSpPr txBox="1"/>
          <p:nvPr/>
        </p:nvSpPr>
        <p:spPr>
          <a:xfrm>
            <a:off x="428596" y="5712757"/>
            <a:ext cx="8643998" cy="261610"/>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Paulo Ferreira, Luis </a:t>
            </a:r>
            <a:r>
              <a:rPr lang="en-US" sz="1100" dirty="0" err="1" smtClean="0">
                <a:latin typeface="+mn-lt"/>
              </a:rPr>
              <a:t>Veiga,e</a:t>
            </a:r>
            <a:r>
              <a:rPr lang="en-US" sz="1100" dirty="0" smtClean="0">
                <a:latin typeface="+mn-lt"/>
              </a:rPr>
              <a:t> Carlos </a:t>
            </a:r>
            <a:r>
              <a:rPr lang="en-US" sz="1100" dirty="0" err="1" smtClean="0">
                <a:latin typeface="+mn-lt"/>
              </a:rPr>
              <a:t>Ribeiro</a:t>
            </a:r>
            <a:r>
              <a:rPr lang="en-US" sz="1100" dirty="0" smtClean="0">
                <a:latin typeface="+mn-lt"/>
              </a:rPr>
              <a:t>, "OBIWAN: design and implementation of a middleware platform," </a:t>
            </a:r>
            <a:endParaRPr lang="pt-PT" sz="1100"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33400" y="1571612"/>
            <a:ext cx="8458200" cy="2714644"/>
          </a:xfrm>
        </p:spPr>
        <p:txBody>
          <a:bodyPr/>
          <a:lstStyle/>
          <a:p>
            <a:pPr marL="514350" indent="-514350">
              <a:lnSpc>
                <a:spcPct val="150000"/>
              </a:lnSpc>
              <a:buClr>
                <a:srgbClr val="00B050"/>
              </a:buClr>
              <a:buSzPct val="100000"/>
            </a:pPr>
            <a:r>
              <a:rPr lang="pt-PT" b="1" dirty="0" err="1" smtClean="0"/>
              <a:t>Seven</a:t>
            </a:r>
            <a:r>
              <a:rPr lang="pt-PT" b="1" dirty="0" smtClean="0"/>
              <a:t> </a:t>
            </a:r>
            <a:r>
              <a:rPr lang="pt-PT" b="1" dirty="0" err="1" smtClean="0"/>
              <a:t>Degrees</a:t>
            </a:r>
            <a:r>
              <a:rPr lang="pt-PT" b="1" dirty="0" smtClean="0"/>
              <a:t> </a:t>
            </a:r>
            <a:r>
              <a:rPr lang="pt-PT" b="1" dirty="0" err="1" smtClean="0"/>
              <a:t>of</a:t>
            </a:r>
            <a:r>
              <a:rPr lang="pt-PT" b="1" dirty="0" smtClean="0"/>
              <a:t> Separation</a:t>
            </a:r>
            <a:r>
              <a:rPr lang="pt-PT" baseline="30000" dirty="0" smtClean="0"/>
              <a:t>1</a:t>
            </a:r>
            <a:endParaRPr lang="pt-PT" b="1" dirty="0" smtClean="0"/>
          </a:p>
          <a:p>
            <a:pPr marL="914400" lvl="1" indent="-514350">
              <a:lnSpc>
                <a:spcPct val="150000"/>
              </a:lnSpc>
              <a:buClr>
                <a:srgbClr val="00B050"/>
              </a:buClr>
              <a:buSzPct val="100000"/>
            </a:pPr>
            <a:r>
              <a:rPr lang="pt-PT" dirty="0" smtClean="0"/>
              <a:t>Permite a troca de informação entre dispositivos com ligação intermitente à Internet</a:t>
            </a:r>
          </a:p>
          <a:p>
            <a:pPr marL="914400" lvl="1" indent="-514350">
              <a:lnSpc>
                <a:spcPct val="150000"/>
              </a:lnSpc>
              <a:buClr>
                <a:srgbClr val="00B050"/>
              </a:buClr>
              <a:buSzPct val="100000"/>
            </a:pPr>
            <a:r>
              <a:rPr lang="pt-PT" dirty="0" smtClean="0"/>
              <a:t>Implementa um protocolo de cooperação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11</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49" name="Imagem 4" descr="MCj04325370000[1]"/>
          <p:cNvPicPr>
            <a:picLocks noChangeAspect="1" noChangeArrowheads="1"/>
          </p:cNvPicPr>
          <p:nvPr/>
        </p:nvPicPr>
        <p:blipFill>
          <a:blip r:embed="rId3" cstate="print"/>
          <a:srcRect/>
          <a:stretch>
            <a:fillRect/>
          </a:stretch>
        </p:blipFill>
        <p:spPr bwMode="auto">
          <a:xfrm>
            <a:off x="4286248" y="5000636"/>
            <a:ext cx="428628" cy="449039"/>
          </a:xfrm>
          <a:prstGeom prst="rect">
            <a:avLst/>
          </a:prstGeom>
          <a:noFill/>
        </p:spPr>
      </p:pic>
      <p:pic>
        <p:nvPicPr>
          <p:cNvPr id="43" name="Picture 3"/>
          <p:cNvPicPr>
            <a:picLocks noChangeAspect="1" noChangeArrowheads="1"/>
          </p:cNvPicPr>
          <p:nvPr/>
        </p:nvPicPr>
        <p:blipFill>
          <a:blip r:embed="rId4" cstate="print"/>
          <a:srcRect/>
          <a:stretch>
            <a:fillRect/>
          </a:stretch>
        </p:blipFill>
        <p:spPr bwMode="auto">
          <a:xfrm>
            <a:off x="2643174" y="5000636"/>
            <a:ext cx="500066" cy="333377"/>
          </a:xfrm>
          <a:prstGeom prst="rect">
            <a:avLst/>
          </a:prstGeom>
          <a:noFill/>
        </p:spPr>
      </p:pic>
      <p:pic>
        <p:nvPicPr>
          <p:cNvPr id="44" name="Imagem 4" descr="MCj04325370000[1]"/>
          <p:cNvPicPr>
            <a:picLocks noChangeAspect="1" noChangeArrowheads="1"/>
          </p:cNvPicPr>
          <p:nvPr/>
        </p:nvPicPr>
        <p:blipFill>
          <a:blip r:embed="rId3" cstate="print"/>
          <a:srcRect/>
          <a:stretch>
            <a:fillRect/>
          </a:stretch>
        </p:blipFill>
        <p:spPr bwMode="auto">
          <a:xfrm>
            <a:off x="5929322" y="5000636"/>
            <a:ext cx="428628" cy="449039"/>
          </a:xfrm>
          <a:prstGeom prst="rect">
            <a:avLst/>
          </a:prstGeom>
          <a:noFill/>
        </p:spPr>
      </p:pic>
      <p:pic>
        <p:nvPicPr>
          <p:cNvPr id="11" name="Imagem 4" descr="MCj04325370000[1]"/>
          <p:cNvPicPr>
            <a:picLocks noChangeAspect="1" noChangeArrowheads="1"/>
          </p:cNvPicPr>
          <p:nvPr/>
        </p:nvPicPr>
        <p:blipFill>
          <a:blip r:embed="rId3" cstate="print"/>
          <a:srcRect/>
          <a:stretch>
            <a:fillRect/>
          </a:stretch>
        </p:blipFill>
        <p:spPr bwMode="auto">
          <a:xfrm>
            <a:off x="1071538" y="5000636"/>
            <a:ext cx="428628" cy="449039"/>
          </a:xfrm>
          <a:prstGeom prst="rect">
            <a:avLst/>
          </a:prstGeom>
          <a:noFill/>
        </p:spPr>
      </p:pic>
      <p:pic>
        <p:nvPicPr>
          <p:cNvPr id="12" name="Picture 3"/>
          <p:cNvPicPr>
            <a:picLocks noChangeAspect="1" noChangeArrowheads="1"/>
          </p:cNvPicPr>
          <p:nvPr/>
        </p:nvPicPr>
        <p:blipFill>
          <a:blip r:embed="rId4" cstate="print"/>
          <a:srcRect/>
          <a:stretch>
            <a:fillRect/>
          </a:stretch>
        </p:blipFill>
        <p:spPr bwMode="auto">
          <a:xfrm>
            <a:off x="7500958" y="5024449"/>
            <a:ext cx="500066" cy="333377"/>
          </a:xfrm>
          <a:prstGeom prst="rect">
            <a:avLst/>
          </a:prstGeom>
          <a:noFill/>
        </p:spPr>
      </p:pic>
      <p:sp>
        <p:nvSpPr>
          <p:cNvPr id="13" name="CaixaDeTexto 12"/>
          <p:cNvSpPr txBox="1"/>
          <p:nvPr/>
        </p:nvSpPr>
        <p:spPr>
          <a:xfrm>
            <a:off x="428596" y="5712757"/>
            <a:ext cx="8643998" cy="261610"/>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Maria </a:t>
            </a:r>
            <a:r>
              <a:rPr lang="en-US" sz="1100" dirty="0" err="1" smtClean="0">
                <a:latin typeface="+mn-lt"/>
              </a:rPr>
              <a:t>Papadopouli</a:t>
            </a:r>
            <a:r>
              <a:rPr lang="en-US" sz="1100" dirty="0" smtClean="0">
                <a:latin typeface="+mn-lt"/>
              </a:rPr>
              <a:t>  and  Henning </a:t>
            </a:r>
            <a:r>
              <a:rPr lang="en-US" sz="1100" dirty="0" err="1" smtClean="0">
                <a:latin typeface="+mn-lt"/>
              </a:rPr>
              <a:t>Schulzrinne</a:t>
            </a:r>
            <a:r>
              <a:rPr lang="en-US" sz="1100" dirty="0" smtClean="0">
                <a:latin typeface="+mn-lt"/>
              </a:rPr>
              <a:t>,  "</a:t>
            </a:r>
            <a:r>
              <a:rPr lang="en-US" sz="1100" smtClean="0">
                <a:latin typeface="+mn-lt"/>
              </a:rPr>
              <a:t>Seven degrees of separation in mobile </a:t>
            </a:r>
            <a:r>
              <a:rPr lang="en-US" sz="1100" dirty="0" smtClean="0">
                <a:latin typeface="+mn-lt"/>
              </a:rPr>
              <a:t>ad hoc networks,"</a:t>
            </a:r>
            <a:endParaRPr lang="pt-PT" sz="1100"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12</a:t>
            </a:fld>
            <a:endParaRPr lang="en-GB" sz="1200" b="0">
              <a:solidFill>
                <a:schemeClr val="tx1">
                  <a:tint val="75000"/>
                </a:schemeClr>
              </a:solidFill>
              <a:latin typeface="Times New Roman" pitchFamily="18" charset="0"/>
            </a:endParaRPr>
          </a:p>
        </p:txBody>
      </p:sp>
      <p:sp>
        <p:nvSpPr>
          <p:cNvPr id="7" name="Content Placeholder 2"/>
          <p:cNvSpPr txBox="1">
            <a:spLocks/>
          </p:cNvSpPr>
          <p:nvPr/>
        </p:nvSpPr>
        <p:spPr bwMode="auto">
          <a:xfrm>
            <a:off x="533400" y="1652606"/>
            <a:ext cx="84582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14350" lvl="0" indent="-514350" eaLnBrk="0" hangingPunct="0">
              <a:lnSpc>
                <a:spcPct val="150000"/>
              </a:lnSpc>
              <a:spcBef>
                <a:spcPct val="20000"/>
              </a:spcBef>
              <a:buClr>
                <a:srgbClr val="00B050"/>
              </a:buClr>
              <a:buSzPct val="100000"/>
              <a:buFont typeface="Times" pitchFamily="18" charset="0"/>
              <a:buChar char="•"/>
            </a:pPr>
            <a:r>
              <a:rPr lang="pt-PT" sz="2400" b="1" i="1" kern="0" dirty="0" err="1" smtClean="0">
                <a:latin typeface="+mn-lt"/>
              </a:rPr>
              <a:t>Middleware</a:t>
            </a:r>
            <a:r>
              <a:rPr lang="pt-PT" sz="2400" b="1" kern="0" dirty="0" smtClean="0">
                <a:latin typeface="+mn-lt"/>
              </a:rPr>
              <a:t> </a:t>
            </a:r>
            <a:r>
              <a:rPr lang="pt-PT" sz="2400" b="1" i="1" kern="0" dirty="0" err="1" smtClean="0">
                <a:latin typeface="+mn-lt"/>
              </a:rPr>
              <a:t>peer-to-peer</a:t>
            </a:r>
            <a:endParaRPr lang="pt-PT" sz="2400" b="1" i="1" kern="0" dirty="0" smtClean="0">
              <a:latin typeface="+mn-lt"/>
            </a:endParaRPr>
          </a:p>
          <a:p>
            <a:pPr marL="971550" lvl="1" indent="-514350" eaLnBrk="0" hangingPunct="0">
              <a:lnSpc>
                <a:spcPct val="150000"/>
              </a:lnSpc>
              <a:spcBef>
                <a:spcPct val="20000"/>
              </a:spcBef>
              <a:buClr>
                <a:srgbClr val="00B050"/>
              </a:buClr>
              <a:buSzPct val="100000"/>
              <a:buFont typeface="Times" pitchFamily="18" charset="0"/>
              <a:buChar char="•"/>
            </a:pPr>
            <a:endParaRPr lang="pt-PT" sz="2800" b="1" kern="0" dirty="0" smtClean="0">
              <a:latin typeface="+mn-lt"/>
            </a:endParaRPr>
          </a:p>
        </p:txBody>
      </p:sp>
      <p:pic>
        <p:nvPicPr>
          <p:cNvPr id="5" name="Imagem 4" descr="Arquitectura2.png"/>
          <p:cNvPicPr>
            <a:picLocks noChangeAspect="1"/>
          </p:cNvPicPr>
          <p:nvPr/>
        </p:nvPicPr>
        <p:blipFill>
          <a:blip r:embed="rId3" cstate="print"/>
          <a:stretch>
            <a:fillRect/>
          </a:stretch>
        </p:blipFill>
        <p:spPr>
          <a:xfrm>
            <a:off x="1547664" y="2276872"/>
            <a:ext cx="6205741" cy="3331471"/>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Geral</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13</a:t>
            </a:fld>
            <a:endParaRPr lang="en-GB" sz="1200" b="0">
              <a:solidFill>
                <a:schemeClr val="tx1">
                  <a:tint val="75000"/>
                </a:schemeClr>
              </a:solidFill>
              <a:latin typeface="Times New Roman" pitchFamily="18" charset="0"/>
            </a:endParaRPr>
          </a:p>
        </p:txBody>
      </p:sp>
      <p:pic>
        <p:nvPicPr>
          <p:cNvPr id="1026" name="Picture 2" descr="C:\Users\Andre\Documents\My Dropbox\tese\Dissertação\imagens\ArquitecturaGeral.png"/>
          <p:cNvPicPr>
            <a:picLocks noChangeAspect="1" noChangeArrowheads="1"/>
          </p:cNvPicPr>
          <p:nvPr/>
        </p:nvPicPr>
        <p:blipFill>
          <a:blip r:embed="rId3" cstate="print"/>
          <a:srcRect/>
          <a:stretch>
            <a:fillRect/>
          </a:stretch>
        </p:blipFill>
        <p:spPr bwMode="auto">
          <a:xfrm>
            <a:off x="1053306" y="1556792"/>
            <a:ext cx="7037388" cy="4641850"/>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14</a:t>
            </a:fld>
            <a:endParaRPr lang="en-GB" sz="1200" b="0">
              <a:solidFill>
                <a:schemeClr val="tx1">
                  <a:tint val="75000"/>
                </a:schemeClr>
              </a:solidFill>
              <a:latin typeface="Times New Roman" pitchFamily="18" charset="0"/>
            </a:endParaRPr>
          </a:p>
        </p:txBody>
      </p:sp>
      <p:pic>
        <p:nvPicPr>
          <p:cNvPr id="2050" name="Picture 2" descr="C:\Users\Andre\Documents\My Dropbox\tese\Dissertação\imagens\GestaoArquit.png"/>
          <p:cNvPicPr>
            <a:picLocks noChangeAspect="1" noChangeArrowheads="1"/>
          </p:cNvPicPr>
          <p:nvPr/>
        </p:nvPicPr>
        <p:blipFill>
          <a:blip r:embed="rId3" cstate="print"/>
          <a:srcRect/>
          <a:stretch>
            <a:fillRect/>
          </a:stretch>
        </p:blipFill>
        <p:spPr bwMode="auto">
          <a:xfrm>
            <a:off x="1475656" y="3501008"/>
            <a:ext cx="6214149" cy="2232248"/>
          </a:xfrm>
          <a:prstGeom prst="rect">
            <a:avLst/>
          </a:prstGeom>
          <a:noFill/>
        </p:spPr>
      </p:pic>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Paradigma de invocação</a:t>
            </a:r>
          </a:p>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kumimoji="0" lang="pt-PT" sz="2400" b="1" i="0" u="none" strike="noStrike" kern="0" cap="none" spc="0" normalizeH="0" baseline="0" dirty="0" smtClean="0">
                <a:ln>
                  <a:noFill/>
                </a:ln>
                <a:solidFill>
                  <a:schemeClr val="tx1"/>
                </a:solidFill>
                <a:effectLst/>
                <a:uLnTx/>
                <a:uFillTx/>
                <a:latin typeface="+mn-lt"/>
              </a:rPr>
              <a:t>DGC</a:t>
            </a:r>
            <a:endParaRPr kumimoji="0" lang="pt-PT" sz="2400" b="1" i="0" u="none" strike="noStrike" kern="0" cap="none" spc="0" normalizeH="0" baseline="0" dirty="0" smtClean="0">
              <a:ln>
                <a:noFill/>
              </a:ln>
              <a:solidFill>
                <a:schemeClr val="tx1"/>
              </a:solidFill>
              <a:effectLst/>
              <a:uLnTx/>
              <a:uFillTx/>
              <a:latin typeface="+mn-lt"/>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15</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Adicionar objectos para replicação  </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5122" name="Picture 2" descr="C:\Users\Andre\Documents\My Dropbox\tese\Dissertação\imagens\ADD.png"/>
          <p:cNvPicPr>
            <a:picLocks noChangeAspect="1" noChangeArrowheads="1"/>
          </p:cNvPicPr>
          <p:nvPr/>
        </p:nvPicPr>
        <p:blipFill>
          <a:blip r:embed="rId3" cstate="print"/>
          <a:stretch>
            <a:fillRect/>
          </a:stretch>
        </p:blipFill>
        <p:spPr bwMode="auto">
          <a:xfrm>
            <a:off x="761171" y="2289528"/>
            <a:ext cx="7988646" cy="3573869"/>
          </a:xfrm>
          <a:prstGeom prst="rect">
            <a:avLst/>
          </a:prstGeom>
          <a:noFill/>
        </p:spPr>
      </p:pic>
      <p:pic>
        <p:nvPicPr>
          <p:cNvPr id="7" name="Imagem 6" descr="Adicionar2.png"/>
          <p:cNvPicPr>
            <a:picLocks noChangeAspect="1"/>
          </p:cNvPicPr>
          <p:nvPr/>
        </p:nvPicPr>
        <p:blipFill>
          <a:blip r:embed="rId4" cstate="print"/>
          <a:stretch>
            <a:fillRect/>
          </a:stretch>
        </p:blipFill>
        <p:spPr>
          <a:xfrm>
            <a:off x="732880" y="2276872"/>
            <a:ext cx="8047952" cy="3600400"/>
          </a:xfrm>
          <a:prstGeom prst="rect">
            <a:avLst/>
          </a:prstGeom>
        </p:spPr>
      </p:pic>
      <p:pic>
        <p:nvPicPr>
          <p:cNvPr id="8" name="Imagem 7" descr="Adicionar3.png"/>
          <p:cNvPicPr>
            <a:picLocks noChangeAspect="1"/>
          </p:cNvPicPr>
          <p:nvPr/>
        </p:nvPicPr>
        <p:blipFill>
          <a:blip r:embed="rId5" cstate="print"/>
          <a:stretch>
            <a:fillRect/>
          </a:stretch>
        </p:blipFill>
        <p:spPr>
          <a:xfrm>
            <a:off x="732880" y="2276872"/>
            <a:ext cx="8047952" cy="3600400"/>
          </a:xfrm>
          <a:prstGeom prst="rect">
            <a:avLst/>
          </a:prstGeom>
        </p:spPr>
      </p:pic>
      <p:pic>
        <p:nvPicPr>
          <p:cNvPr id="9" name="Imagem 8" descr="Adicionar4.png"/>
          <p:cNvPicPr>
            <a:picLocks noChangeAspect="1"/>
          </p:cNvPicPr>
          <p:nvPr/>
        </p:nvPicPr>
        <p:blipFill>
          <a:blip r:embed="rId6" cstate="print"/>
          <a:stretch>
            <a:fillRect/>
          </a:stretch>
        </p:blipFill>
        <p:spPr>
          <a:xfrm>
            <a:off x="732881" y="2276872"/>
            <a:ext cx="8047952" cy="36004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16</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Replicação  </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 name="Imagem 7" descr="replicacao1.png"/>
          <p:cNvPicPr>
            <a:picLocks noChangeAspect="1"/>
          </p:cNvPicPr>
          <p:nvPr/>
        </p:nvPicPr>
        <p:blipFill>
          <a:blip r:embed="rId3" cstate="print"/>
          <a:stretch>
            <a:fillRect/>
          </a:stretch>
        </p:blipFill>
        <p:spPr>
          <a:xfrm>
            <a:off x="1453981" y="2204864"/>
            <a:ext cx="6236038" cy="3672408"/>
          </a:xfrm>
          <a:prstGeom prst="rect">
            <a:avLst/>
          </a:prstGeom>
        </p:spPr>
      </p:pic>
      <p:pic>
        <p:nvPicPr>
          <p:cNvPr id="9" name="Imagem 8" descr="replicacao2.png"/>
          <p:cNvPicPr>
            <a:picLocks noChangeAspect="1"/>
          </p:cNvPicPr>
          <p:nvPr/>
        </p:nvPicPr>
        <p:blipFill>
          <a:blip r:embed="rId4" cstate="print"/>
          <a:stretch>
            <a:fillRect/>
          </a:stretch>
        </p:blipFill>
        <p:spPr>
          <a:xfrm>
            <a:off x="1452301" y="2204864"/>
            <a:ext cx="6239398" cy="3672408"/>
          </a:xfrm>
          <a:prstGeom prst="rect">
            <a:avLst/>
          </a:prstGeom>
        </p:spPr>
      </p:pic>
      <p:pic>
        <p:nvPicPr>
          <p:cNvPr id="10" name="Imagem 9" descr="replicacao3.png"/>
          <p:cNvPicPr>
            <a:picLocks noChangeAspect="1"/>
          </p:cNvPicPr>
          <p:nvPr/>
        </p:nvPicPr>
        <p:blipFill>
          <a:blip r:embed="rId5" cstate="print"/>
          <a:stretch>
            <a:fillRect/>
          </a:stretch>
        </p:blipFill>
        <p:spPr>
          <a:xfrm>
            <a:off x="1452301" y="2204864"/>
            <a:ext cx="6239398" cy="3672408"/>
          </a:xfrm>
          <a:prstGeom prst="rect">
            <a:avLst/>
          </a:prstGeom>
        </p:spPr>
      </p:pic>
      <p:pic>
        <p:nvPicPr>
          <p:cNvPr id="11" name="Imagem 10" descr="replicacao4.png"/>
          <p:cNvPicPr>
            <a:picLocks noChangeAspect="1"/>
          </p:cNvPicPr>
          <p:nvPr/>
        </p:nvPicPr>
        <p:blipFill>
          <a:blip r:embed="rId6" cstate="print"/>
          <a:stretch>
            <a:fillRect/>
          </a:stretch>
        </p:blipFill>
        <p:spPr>
          <a:xfrm>
            <a:off x="1453982" y="2204864"/>
            <a:ext cx="6236037" cy="3672408"/>
          </a:xfrm>
          <a:prstGeom prst="rect">
            <a:avLst/>
          </a:prstGeom>
        </p:spPr>
      </p:pic>
      <p:pic>
        <p:nvPicPr>
          <p:cNvPr id="13" name="Imagem 12" descr="replicacao5.png"/>
          <p:cNvPicPr>
            <a:picLocks noChangeAspect="1"/>
          </p:cNvPicPr>
          <p:nvPr/>
        </p:nvPicPr>
        <p:blipFill>
          <a:blip r:embed="rId7" cstate="print"/>
          <a:stretch>
            <a:fillRect/>
          </a:stretch>
        </p:blipFill>
        <p:spPr>
          <a:xfrm>
            <a:off x="1453981" y="2204864"/>
            <a:ext cx="6236038" cy="367240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xit" presetSubtype="0" fill="hold" nodeType="withEffect">
                                  <p:stCondLst>
                                    <p:cond delay="0"/>
                                  </p:stCondLst>
                                  <p:childTnLst>
                                    <p:animEffect transition="out" filter="fade">
                                      <p:cBhvr>
                                        <p:cTn id="17" dur="1000"/>
                                        <p:tgtEl>
                                          <p:spTgt spid="9"/>
                                        </p:tgtEl>
                                      </p:cBhvr>
                                    </p:animEffect>
                                    <p:set>
                                      <p:cBhvr>
                                        <p:cTn id="18" dur="1" fill="hold">
                                          <p:stCondLst>
                                            <p:cond delay="9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xit" presetSubtype="0" fill="hold" nodeType="withEffect">
                                  <p:stCondLst>
                                    <p:cond delay="0"/>
                                  </p:stCondLst>
                                  <p:childTnLst>
                                    <p:animEffect transition="out" filter="fade">
                                      <p:cBhvr>
                                        <p:cTn id="25" dur="1000"/>
                                        <p:tgtEl>
                                          <p:spTgt spid="10"/>
                                        </p:tgtEl>
                                      </p:cBhvr>
                                    </p:animEffect>
                                    <p:set>
                                      <p:cBhvr>
                                        <p:cTn id="26" dur="1" fill="hold">
                                          <p:stCondLst>
                                            <p:cond delay="9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10" presetClass="exit" presetSubtype="0" fill="hold" nodeType="withEffect">
                                  <p:stCondLst>
                                    <p:cond delay="0"/>
                                  </p:stCondLst>
                                  <p:childTnLst>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17</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DGC  </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7" name="Imagem 6" descr="dgc1.png"/>
          <p:cNvPicPr>
            <a:picLocks noChangeAspect="1"/>
          </p:cNvPicPr>
          <p:nvPr/>
        </p:nvPicPr>
        <p:blipFill>
          <a:blip r:embed="rId3" cstate="print"/>
          <a:stretch>
            <a:fillRect/>
          </a:stretch>
        </p:blipFill>
        <p:spPr>
          <a:xfrm>
            <a:off x="1942713" y="1780474"/>
            <a:ext cx="6830799" cy="4323326"/>
          </a:xfrm>
          <a:prstGeom prst="rect">
            <a:avLst/>
          </a:prstGeom>
        </p:spPr>
      </p:pic>
      <p:pic>
        <p:nvPicPr>
          <p:cNvPr id="8" name="Imagem 7" descr="dgc2.png"/>
          <p:cNvPicPr>
            <a:picLocks noChangeAspect="1"/>
          </p:cNvPicPr>
          <p:nvPr/>
        </p:nvPicPr>
        <p:blipFill>
          <a:blip r:embed="rId4" cstate="print"/>
          <a:stretch>
            <a:fillRect/>
          </a:stretch>
        </p:blipFill>
        <p:spPr>
          <a:xfrm>
            <a:off x="1940150" y="1772816"/>
            <a:ext cx="7024338" cy="4320480"/>
          </a:xfrm>
          <a:prstGeom prst="rect">
            <a:avLst/>
          </a:prstGeom>
        </p:spPr>
      </p:pic>
      <p:pic>
        <p:nvPicPr>
          <p:cNvPr id="9" name="Imagem 8" descr="dgc3.png"/>
          <p:cNvPicPr>
            <a:picLocks noChangeAspect="1"/>
          </p:cNvPicPr>
          <p:nvPr/>
        </p:nvPicPr>
        <p:blipFill>
          <a:blip r:embed="rId5" cstate="print"/>
          <a:stretch>
            <a:fillRect/>
          </a:stretch>
        </p:blipFill>
        <p:spPr>
          <a:xfrm>
            <a:off x="1939865" y="1772816"/>
            <a:ext cx="6520567" cy="43204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8"/>
                                        </p:tgtEl>
                                      </p:cBhvr>
                                    </p:animEffect>
                                    <p:set>
                                      <p:cBhvr>
                                        <p:cTn id="15" dur="1" fill="hold">
                                          <p:stCondLst>
                                            <p:cond delay="999"/>
                                          </p:stCondLst>
                                        </p:cTn>
                                        <p:tgtEl>
                                          <p:spTgt spid="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18</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DGC  </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7171" name="Picture 3" descr="C:\Users\Andre\Documents\My Dropbox\tese\Dissertação\imagens\DGC-list.png"/>
          <p:cNvPicPr>
            <a:picLocks noChangeAspect="1" noChangeArrowheads="1"/>
          </p:cNvPicPr>
          <p:nvPr/>
        </p:nvPicPr>
        <p:blipFill>
          <a:blip r:embed="rId3" cstate="print"/>
          <a:srcRect/>
          <a:stretch>
            <a:fillRect/>
          </a:stretch>
        </p:blipFill>
        <p:spPr bwMode="auto">
          <a:xfrm>
            <a:off x="1907704" y="2132856"/>
            <a:ext cx="5634911" cy="3600400"/>
          </a:xfrm>
          <a:prstGeom prst="rect">
            <a:avLst/>
          </a:prstGeom>
          <a:noFill/>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Gestão Objectos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19</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Agentes Móveis  </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8194" name="Picture 2" descr="C:\Users\Andre\Documents\My Dropbox\tese\Dissertação\imagens\agenteMoveis.png"/>
          <p:cNvPicPr>
            <a:picLocks noChangeAspect="1" noChangeArrowheads="1"/>
          </p:cNvPicPr>
          <p:nvPr/>
        </p:nvPicPr>
        <p:blipFill>
          <a:blip r:embed="rId3" cstate="print"/>
          <a:srcRect/>
          <a:stretch>
            <a:fillRect/>
          </a:stretch>
        </p:blipFill>
        <p:spPr bwMode="auto">
          <a:xfrm>
            <a:off x="2051720" y="2276872"/>
            <a:ext cx="5657851" cy="3332162"/>
          </a:xfrm>
          <a:prstGeom prst="rect">
            <a:avLst/>
          </a:prstGeom>
          <a:noFill/>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Motivação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a:t>
            </a:fld>
            <a:endParaRPr lang="en-GB" sz="1200" b="0">
              <a:solidFill>
                <a:schemeClr val="tx1">
                  <a:tint val="75000"/>
                </a:schemeClr>
              </a:solidFill>
              <a:latin typeface="Times New Roman" pitchFamily="18" charset="0"/>
            </a:endParaRPr>
          </a:p>
        </p:txBody>
      </p:sp>
      <p:pic>
        <p:nvPicPr>
          <p:cNvPr id="4102" name="Picture 6" descr="http://bitsoftware.files.wordpress.com/2009/06/main.jpg"/>
          <p:cNvPicPr>
            <a:picLocks noChangeAspect="1" noChangeArrowheads="1"/>
          </p:cNvPicPr>
          <p:nvPr/>
        </p:nvPicPr>
        <p:blipFill>
          <a:blip r:embed="rId3" cstate="print"/>
          <a:srcRect/>
          <a:stretch>
            <a:fillRect/>
          </a:stretch>
        </p:blipFill>
        <p:spPr bwMode="auto">
          <a:xfrm>
            <a:off x="1714481" y="2000241"/>
            <a:ext cx="5524500" cy="3333751"/>
          </a:xfrm>
          <a:prstGeom prst="rect">
            <a:avLst/>
          </a:prstGeom>
          <a:noFill/>
        </p:spPr>
      </p:pic>
      <p:pic>
        <p:nvPicPr>
          <p:cNvPr id="4104" name="Picture 8" descr="http://www.axtion.pt/loja/images/uploads/Computador_SmartPC_Office_E4400.jpg"/>
          <p:cNvPicPr>
            <a:picLocks noChangeAspect="1" noChangeArrowheads="1"/>
          </p:cNvPicPr>
          <p:nvPr/>
        </p:nvPicPr>
        <p:blipFill>
          <a:blip r:embed="rId4" cstate="print"/>
          <a:srcRect/>
          <a:stretch>
            <a:fillRect/>
          </a:stretch>
        </p:blipFill>
        <p:spPr bwMode="auto">
          <a:xfrm>
            <a:off x="3143241" y="2285993"/>
            <a:ext cx="2857500" cy="2857500"/>
          </a:xfrm>
          <a:prstGeom prst="rect">
            <a:avLst/>
          </a:prstGeom>
          <a:noFill/>
        </p:spPr>
      </p:pic>
      <p:pic>
        <p:nvPicPr>
          <p:cNvPr id="4106" name="Picture 10" descr="http://cdn1.ioffer.com/img/item/103/846/805/lVpK0rpXt5gw83d.jpg"/>
          <p:cNvPicPr>
            <a:picLocks noChangeAspect="1" noChangeArrowheads="1"/>
          </p:cNvPicPr>
          <p:nvPr/>
        </p:nvPicPr>
        <p:blipFill>
          <a:blip r:embed="rId5" cstate="print"/>
          <a:srcRect/>
          <a:stretch>
            <a:fillRect/>
          </a:stretch>
        </p:blipFill>
        <p:spPr bwMode="auto">
          <a:xfrm>
            <a:off x="2357423" y="1785927"/>
            <a:ext cx="4286280" cy="3915861"/>
          </a:xfrm>
          <a:prstGeom prst="rect">
            <a:avLst/>
          </a:prstGeom>
          <a:noFill/>
        </p:spPr>
      </p:pic>
      <p:pic>
        <p:nvPicPr>
          <p:cNvPr id="22530" name="Picture 2" descr="http://bomdia.news352.lu/images/divers/Diversos/banco_jardim.jpg"/>
          <p:cNvPicPr>
            <a:picLocks noChangeAspect="1" noChangeArrowheads="1"/>
          </p:cNvPicPr>
          <p:nvPr/>
        </p:nvPicPr>
        <p:blipFill>
          <a:blip r:embed="rId6" cstate="print">
            <a:clrChange>
              <a:clrFrom>
                <a:srgbClr val="FFFFFF"/>
              </a:clrFrom>
              <a:clrTo>
                <a:srgbClr val="FFFFFF">
                  <a:alpha val="0"/>
                </a:srgbClr>
              </a:clrTo>
            </a:clrChange>
          </a:blip>
          <a:stretch>
            <a:fillRect/>
          </a:stretch>
        </p:blipFill>
        <p:spPr bwMode="auto">
          <a:xfrm>
            <a:off x="5292080" y="2852936"/>
            <a:ext cx="4381530" cy="3286148"/>
          </a:xfrm>
          <a:prstGeom prst="rect">
            <a:avLst/>
          </a:prstGeom>
          <a:noFill/>
        </p:spPr>
      </p:pic>
      <p:pic>
        <p:nvPicPr>
          <p:cNvPr id="8" name="Picture 2" descr="http://bomdia.news352.lu/images/divers/Diversos/banco_jardim.jpg"/>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6">
                <a:tint val="45000"/>
                <a:satMod val="400000"/>
              </a:schemeClr>
            </a:duotone>
          </a:blip>
          <a:stretch>
            <a:fillRect/>
          </a:stretch>
        </p:blipFill>
        <p:spPr bwMode="auto">
          <a:xfrm>
            <a:off x="-396552" y="2708920"/>
            <a:ext cx="4381530" cy="3286148"/>
          </a:xfrm>
          <a:prstGeom prst="rect">
            <a:avLst/>
          </a:prstGeom>
          <a:noFill/>
        </p:spPr>
      </p:pic>
      <p:pic>
        <p:nvPicPr>
          <p:cNvPr id="73730" name="Picture 2" descr="http://www.recadosnoorkut.com.br/wp-content/uploads/2010/02/melhores-musicas-2010.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95736" y="2132856"/>
            <a:ext cx="1129308" cy="1129308"/>
          </a:xfrm>
          <a:prstGeom prst="rect">
            <a:avLst/>
          </a:prstGeom>
          <a:noFill/>
        </p:spPr>
      </p:pic>
      <p:cxnSp>
        <p:nvCxnSpPr>
          <p:cNvPr id="11" name="Conexão curva 10"/>
          <p:cNvCxnSpPr>
            <a:stCxn id="8" idx="0"/>
            <a:endCxn id="22530" idx="0"/>
          </p:cNvCxnSpPr>
          <p:nvPr/>
        </p:nvCxnSpPr>
        <p:spPr>
          <a:xfrm rot="16200000" flipH="1">
            <a:off x="4566521" y="-63388"/>
            <a:ext cx="144016" cy="5688632"/>
          </a:xfrm>
          <a:prstGeom prst="curvedConnector3">
            <a:avLst>
              <a:gd name="adj1" fmla="val -63753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3732" name="Picture 4" descr="http://www.hotsoundpg.com.br/products_pictures/Videos.gif"/>
          <p:cNvPicPr>
            <a:picLocks noChangeAspect="1" noChangeArrowheads="1"/>
          </p:cNvPicPr>
          <p:nvPr/>
        </p:nvPicPr>
        <p:blipFill>
          <a:blip r:embed="rId8" cstate="print"/>
          <a:srcRect/>
          <a:stretch>
            <a:fillRect/>
          </a:stretch>
        </p:blipFill>
        <p:spPr bwMode="auto">
          <a:xfrm>
            <a:off x="3779912" y="1988840"/>
            <a:ext cx="1224136" cy="1224136"/>
          </a:xfrm>
          <a:prstGeom prst="rect">
            <a:avLst/>
          </a:prstGeom>
          <a:noFill/>
        </p:spPr>
      </p:pic>
      <p:pic>
        <p:nvPicPr>
          <p:cNvPr id="73734" name="Picture 6" descr="http://img.efetividade.net/img/xtra/pastas-cheias.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364088" y="2060848"/>
            <a:ext cx="1445146" cy="1445146"/>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10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102"/>
                                        </p:tgtEl>
                                      </p:cBhvr>
                                    </p:animEffect>
                                    <p:set>
                                      <p:cBhvr>
                                        <p:cTn id="12" dur="1" fill="hold">
                                          <p:stCondLst>
                                            <p:cond delay="999"/>
                                          </p:stCondLst>
                                        </p:cTn>
                                        <p:tgtEl>
                                          <p:spTgt spid="410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fade">
                                      <p:cBhvr>
                                        <p:cTn id="15" dur="1000"/>
                                        <p:tgtEl>
                                          <p:spTgt spid="41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4104"/>
                                        </p:tgtEl>
                                      </p:cBhvr>
                                    </p:animEffect>
                                    <p:set>
                                      <p:cBhvr>
                                        <p:cTn id="20" dur="1" fill="hold">
                                          <p:stCondLst>
                                            <p:cond delay="999"/>
                                          </p:stCondLst>
                                        </p:cTn>
                                        <p:tgtEl>
                                          <p:spTgt spid="410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106"/>
                                        </p:tgtEl>
                                        <p:attrNameLst>
                                          <p:attrName>style.visibility</p:attrName>
                                        </p:attrNameLst>
                                      </p:cBhvr>
                                      <p:to>
                                        <p:strVal val="visible"/>
                                      </p:to>
                                    </p:set>
                                    <p:animEffect transition="in" filter="fade">
                                      <p:cBhvr>
                                        <p:cTn id="23" dur="1000"/>
                                        <p:tgtEl>
                                          <p:spTgt spid="410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4106"/>
                                        </p:tgtEl>
                                      </p:cBhvr>
                                    </p:animEffect>
                                    <p:set>
                                      <p:cBhvr>
                                        <p:cTn id="28" dur="1" fill="hold">
                                          <p:stCondLst>
                                            <p:cond delay="999"/>
                                          </p:stCondLst>
                                        </p:cTn>
                                        <p:tgtEl>
                                          <p:spTgt spid="4106"/>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2530"/>
                                        </p:tgtEl>
                                        <p:attrNameLst>
                                          <p:attrName>style.visibility</p:attrName>
                                        </p:attrNameLst>
                                      </p:cBhvr>
                                      <p:to>
                                        <p:strVal val="visible"/>
                                      </p:to>
                                    </p:set>
                                    <p:animEffect transition="in" filter="fade">
                                      <p:cBhvr>
                                        <p:cTn id="31" dur="2000"/>
                                        <p:tgtEl>
                                          <p:spTgt spid="22530"/>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2000"/>
                                        <p:tgtEl>
                                          <p:spTgt spid="11"/>
                                        </p:tgtEl>
                                      </p:cBhvr>
                                    </p:animEffect>
                                  </p:childTnLst>
                                </p:cTn>
                              </p:par>
                            </p:childTnLst>
                          </p:cTn>
                        </p:par>
                        <p:par>
                          <p:cTn id="40" fill="hold">
                            <p:stCondLst>
                              <p:cond delay="2000"/>
                            </p:stCondLst>
                            <p:childTnLst>
                              <p:par>
                                <p:cTn id="41" presetID="10" presetClass="entr" presetSubtype="0" fill="hold" nodeType="afterEffect">
                                  <p:stCondLst>
                                    <p:cond delay="2000"/>
                                  </p:stCondLst>
                                  <p:childTnLst>
                                    <p:set>
                                      <p:cBhvr>
                                        <p:cTn id="42" dur="1" fill="hold">
                                          <p:stCondLst>
                                            <p:cond delay="0"/>
                                          </p:stCondLst>
                                        </p:cTn>
                                        <p:tgtEl>
                                          <p:spTgt spid="73730"/>
                                        </p:tgtEl>
                                        <p:attrNameLst>
                                          <p:attrName>style.visibility</p:attrName>
                                        </p:attrNameLst>
                                      </p:cBhvr>
                                      <p:to>
                                        <p:strVal val="visible"/>
                                      </p:to>
                                    </p:set>
                                    <p:animEffect transition="in" filter="fade">
                                      <p:cBhvr>
                                        <p:cTn id="43" dur="2000"/>
                                        <p:tgtEl>
                                          <p:spTgt spid="73730"/>
                                        </p:tgtEl>
                                      </p:cBhvr>
                                    </p:animEffect>
                                  </p:childTnLst>
                                </p:cTn>
                              </p:par>
                              <p:par>
                                <p:cTn id="44" presetID="10" presetClass="entr" presetSubtype="0" fill="hold" nodeType="withEffect">
                                  <p:stCondLst>
                                    <p:cond delay="2500"/>
                                  </p:stCondLst>
                                  <p:childTnLst>
                                    <p:set>
                                      <p:cBhvr>
                                        <p:cTn id="45" dur="1" fill="hold">
                                          <p:stCondLst>
                                            <p:cond delay="0"/>
                                          </p:stCondLst>
                                        </p:cTn>
                                        <p:tgtEl>
                                          <p:spTgt spid="73732"/>
                                        </p:tgtEl>
                                        <p:attrNameLst>
                                          <p:attrName>style.visibility</p:attrName>
                                        </p:attrNameLst>
                                      </p:cBhvr>
                                      <p:to>
                                        <p:strVal val="visible"/>
                                      </p:to>
                                    </p:set>
                                    <p:animEffect transition="in" filter="fade">
                                      <p:cBhvr>
                                        <p:cTn id="46" dur="2000"/>
                                        <p:tgtEl>
                                          <p:spTgt spid="73732"/>
                                        </p:tgtEl>
                                      </p:cBhvr>
                                    </p:animEffect>
                                  </p:childTnLst>
                                </p:cTn>
                              </p:par>
                              <p:par>
                                <p:cTn id="47" presetID="10" presetClass="entr" presetSubtype="0" fill="hold" nodeType="withEffect">
                                  <p:stCondLst>
                                    <p:cond delay="3000"/>
                                  </p:stCondLst>
                                  <p:childTnLst>
                                    <p:set>
                                      <p:cBhvr>
                                        <p:cTn id="48" dur="1" fill="hold">
                                          <p:stCondLst>
                                            <p:cond delay="0"/>
                                          </p:stCondLst>
                                        </p:cTn>
                                        <p:tgtEl>
                                          <p:spTgt spid="73734"/>
                                        </p:tgtEl>
                                        <p:attrNameLst>
                                          <p:attrName>style.visibility</p:attrName>
                                        </p:attrNameLst>
                                      </p:cBhvr>
                                      <p:to>
                                        <p:strVal val="visible"/>
                                      </p:to>
                                    </p:set>
                                    <p:animEffect transition="in" filter="fade">
                                      <p:cBhvr>
                                        <p:cTn id="49" dur="20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Comunicação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20</a:t>
            </a:fld>
            <a:endParaRPr lang="en-GB" sz="1200" b="0">
              <a:solidFill>
                <a:schemeClr val="tx1">
                  <a:tint val="75000"/>
                </a:schemeClr>
              </a:solidFill>
              <a:latin typeface="Times New Roman" pitchFamily="18" charset="0"/>
            </a:endParaRPr>
          </a:p>
        </p:txBody>
      </p:sp>
      <p:pic>
        <p:nvPicPr>
          <p:cNvPr id="3074" name="Picture 2" descr="C:\Users\Andre\Documents\My Dropbox\tese\Dissertação\imagens\ComunicacaoGreal.png"/>
          <p:cNvPicPr>
            <a:picLocks noChangeAspect="1" noChangeArrowheads="1"/>
          </p:cNvPicPr>
          <p:nvPr/>
        </p:nvPicPr>
        <p:blipFill>
          <a:blip r:embed="rId3" cstate="print"/>
          <a:srcRect/>
          <a:stretch>
            <a:fillRect/>
          </a:stretch>
        </p:blipFill>
        <p:spPr bwMode="auto">
          <a:xfrm>
            <a:off x="2051720" y="2708920"/>
            <a:ext cx="4324351" cy="1682750"/>
          </a:xfrm>
          <a:prstGeom prst="rect">
            <a:avLst/>
          </a:prstGeom>
          <a:noFill/>
        </p:spPr>
      </p:pic>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Criação de rede ad-hoc</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3075" name="Picture 3" descr="C:\Users\Andre\Documents\My Dropbox\tese\Dissertação\imagens\transc.png"/>
          <p:cNvPicPr>
            <a:picLocks noChangeAspect="1" noChangeArrowheads="1"/>
          </p:cNvPicPr>
          <p:nvPr/>
        </p:nvPicPr>
        <p:blipFill>
          <a:blip r:embed="rId4" cstate="print"/>
          <a:srcRect/>
          <a:stretch>
            <a:fillRect/>
          </a:stretch>
        </p:blipFill>
        <p:spPr bwMode="auto">
          <a:xfrm>
            <a:off x="1691680" y="1556792"/>
            <a:ext cx="5702301" cy="427672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74"/>
                                        </p:tgtEl>
                                      </p:cBhvr>
                                    </p:animEffect>
                                    <p:set>
                                      <p:cBhvr>
                                        <p:cTn id="7" dur="1" fill="hold">
                                          <p:stCondLst>
                                            <p:cond delay="999"/>
                                          </p:stCondLst>
                                        </p:cTn>
                                        <p:tgtEl>
                                          <p:spTgt spid="307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075"/>
                                        </p:tgtEl>
                                        <p:attrNameLst>
                                          <p:attrName>style.visibility</p:attrName>
                                        </p:attrNameLst>
                                      </p:cBhvr>
                                      <p:to>
                                        <p:strVal val="visible"/>
                                      </p:to>
                                    </p:set>
                                    <p:animEffect transition="in" filter="fade">
                                      <p:cBhvr>
                                        <p:cTn id="14" dur="2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Comunicação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21</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Protocolo Comunicação</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7" name="Imagem 6" descr="prot1.png"/>
          <p:cNvPicPr>
            <a:picLocks noChangeAspect="1"/>
          </p:cNvPicPr>
          <p:nvPr/>
        </p:nvPicPr>
        <p:blipFill>
          <a:blip r:embed="rId3" cstate="print"/>
          <a:stretch>
            <a:fillRect/>
          </a:stretch>
        </p:blipFill>
        <p:spPr>
          <a:xfrm>
            <a:off x="2771800" y="1380048"/>
            <a:ext cx="3755496" cy="4929271"/>
          </a:xfrm>
          <a:prstGeom prst="rect">
            <a:avLst/>
          </a:prstGeom>
        </p:spPr>
      </p:pic>
      <p:pic>
        <p:nvPicPr>
          <p:cNvPr id="8" name="Imagem 7" descr="prot2.png"/>
          <p:cNvPicPr>
            <a:picLocks noChangeAspect="1"/>
          </p:cNvPicPr>
          <p:nvPr/>
        </p:nvPicPr>
        <p:blipFill>
          <a:blip r:embed="rId4" cstate="print"/>
          <a:stretch>
            <a:fillRect/>
          </a:stretch>
        </p:blipFill>
        <p:spPr>
          <a:xfrm>
            <a:off x="2771800" y="1380048"/>
            <a:ext cx="3755496" cy="4929271"/>
          </a:xfrm>
          <a:prstGeom prst="rect">
            <a:avLst/>
          </a:prstGeom>
        </p:spPr>
      </p:pic>
      <p:pic>
        <p:nvPicPr>
          <p:cNvPr id="9" name="Imagem 8" descr="prot3.png"/>
          <p:cNvPicPr>
            <a:picLocks noChangeAspect="1"/>
          </p:cNvPicPr>
          <p:nvPr/>
        </p:nvPicPr>
        <p:blipFill>
          <a:blip r:embed="rId5" cstate="print"/>
          <a:stretch>
            <a:fillRect/>
          </a:stretch>
        </p:blipFill>
        <p:spPr>
          <a:xfrm>
            <a:off x="2771800" y="1380048"/>
            <a:ext cx="3755496" cy="4929271"/>
          </a:xfrm>
          <a:prstGeom prst="rect">
            <a:avLst/>
          </a:prstGeom>
        </p:spPr>
      </p:pic>
      <p:pic>
        <p:nvPicPr>
          <p:cNvPr id="10" name="Imagem 9" descr="prot4.png"/>
          <p:cNvPicPr>
            <a:picLocks noChangeAspect="1"/>
          </p:cNvPicPr>
          <p:nvPr/>
        </p:nvPicPr>
        <p:blipFill>
          <a:blip r:embed="rId6" cstate="print"/>
          <a:stretch>
            <a:fillRect/>
          </a:stretch>
        </p:blipFill>
        <p:spPr>
          <a:xfrm>
            <a:off x="2771800" y="1380048"/>
            <a:ext cx="3755496" cy="4929271"/>
          </a:xfrm>
          <a:prstGeom prst="rect">
            <a:avLst/>
          </a:prstGeom>
        </p:spPr>
      </p:pic>
      <p:pic>
        <p:nvPicPr>
          <p:cNvPr id="11" name="Imagem 10" descr="prot5.png"/>
          <p:cNvPicPr>
            <a:picLocks noChangeAspect="1"/>
          </p:cNvPicPr>
          <p:nvPr/>
        </p:nvPicPr>
        <p:blipFill>
          <a:blip r:embed="rId7" cstate="print"/>
          <a:stretch>
            <a:fillRect/>
          </a:stretch>
        </p:blipFill>
        <p:spPr>
          <a:xfrm>
            <a:off x="2771800" y="1380048"/>
            <a:ext cx="3755496" cy="49292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Segurança</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22</a:t>
            </a:fld>
            <a:endParaRPr lang="en-GB" sz="1200" b="0">
              <a:solidFill>
                <a:schemeClr val="tx1">
                  <a:tint val="75000"/>
                </a:schemeClr>
              </a:solidFill>
              <a:latin typeface="Times New Roman" pitchFamily="18" charset="0"/>
            </a:endParaRPr>
          </a:p>
        </p:txBody>
      </p:sp>
      <p:pic>
        <p:nvPicPr>
          <p:cNvPr id="2" name="Picture 2" descr="C:\Users\Andre\Documents\My Dropbox\tese\Dissertação\imagens\Segurança1.png"/>
          <p:cNvPicPr>
            <a:picLocks noChangeAspect="1" noChangeArrowheads="1"/>
          </p:cNvPicPr>
          <p:nvPr/>
        </p:nvPicPr>
        <p:blipFill>
          <a:blip r:embed="rId3" cstate="print"/>
          <a:srcRect/>
          <a:stretch>
            <a:fillRect/>
          </a:stretch>
        </p:blipFill>
        <p:spPr bwMode="auto">
          <a:xfrm>
            <a:off x="2555776" y="2564904"/>
            <a:ext cx="3746500" cy="2233612"/>
          </a:xfrm>
          <a:prstGeom prst="rect">
            <a:avLst/>
          </a:prstGeom>
          <a:noFill/>
        </p:spPr>
      </p:pic>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noProof="0" dirty="0" smtClean="0">
                <a:latin typeface="+mn-lt"/>
              </a:rPr>
              <a:t>Politicas de segurança</a:t>
            </a: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 – Segurança</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23</a:t>
            </a:fld>
            <a:endParaRPr lang="en-GB" sz="1200" b="0" dirty="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0244" name="Picture 4" descr="C:\Users\Andre\Documents\My Dropbox\tese\Dissertação\imagens\SPL234.png"/>
          <p:cNvPicPr>
            <a:picLocks noChangeAspect="1" noChangeArrowheads="1"/>
          </p:cNvPicPr>
          <p:nvPr/>
        </p:nvPicPr>
        <p:blipFill>
          <a:blip r:embed="rId3" cstate="print"/>
          <a:srcRect/>
          <a:stretch>
            <a:fillRect/>
          </a:stretch>
        </p:blipFill>
        <p:spPr bwMode="auto">
          <a:xfrm>
            <a:off x="2267744" y="1556792"/>
            <a:ext cx="4350723" cy="1656184"/>
          </a:xfrm>
          <a:prstGeom prst="rect">
            <a:avLst/>
          </a:prstGeom>
          <a:noFill/>
        </p:spPr>
      </p:pic>
      <p:sp>
        <p:nvSpPr>
          <p:cNvPr id="9" name="CaixaDeTexto 8"/>
          <p:cNvSpPr txBox="1"/>
          <p:nvPr/>
        </p:nvSpPr>
        <p:spPr>
          <a:xfrm>
            <a:off x="611560" y="3573016"/>
            <a:ext cx="7992888" cy="2462213"/>
          </a:xfrm>
          <a:prstGeom prst="rect">
            <a:avLst/>
          </a:prstGeom>
          <a:noFill/>
        </p:spPr>
        <p:txBody>
          <a:bodyPr wrap="square" rtlCol="0">
            <a:spAutoFit/>
          </a:bodyPr>
          <a:lstStyle/>
          <a:p>
            <a:r>
              <a:rPr lang="pt-PT" sz="1400" dirty="0" err="1" smtClean="0"/>
              <a:t>Policy</a:t>
            </a:r>
            <a:r>
              <a:rPr lang="pt-PT" sz="1400" dirty="0" smtClean="0"/>
              <a:t> </a:t>
            </a:r>
            <a:r>
              <a:rPr lang="pt-PT" sz="1400" dirty="0" err="1" smtClean="0"/>
              <a:t>ControloServicos</a:t>
            </a:r>
            <a:r>
              <a:rPr lang="pt-PT" sz="1400" dirty="0" smtClean="0"/>
              <a:t> {</a:t>
            </a:r>
          </a:p>
          <a:p>
            <a:r>
              <a:rPr lang="pt-PT" sz="1400" dirty="0" smtClean="0"/>
              <a:t>	?</a:t>
            </a:r>
            <a:r>
              <a:rPr lang="pt-PT" sz="1400" dirty="0" err="1" smtClean="0"/>
              <a:t>ControloServicos</a:t>
            </a:r>
            <a:r>
              <a:rPr lang="pt-PT" sz="1400" dirty="0" smtClean="0"/>
              <a:t>:</a:t>
            </a:r>
          </a:p>
          <a:p>
            <a:r>
              <a:rPr lang="pt-PT" sz="1400" dirty="0" smtClean="0"/>
              <a:t>		NOT EXIST e IN </a:t>
            </a:r>
            <a:r>
              <a:rPr lang="pt-PT" sz="1400" dirty="0" err="1" smtClean="0"/>
              <a:t>PastEvents</a:t>
            </a:r>
            <a:r>
              <a:rPr lang="pt-PT" sz="1400" dirty="0" smtClean="0"/>
              <a:t> {</a:t>
            </a:r>
          </a:p>
          <a:p>
            <a:r>
              <a:rPr lang="pt-PT" sz="1400" dirty="0" smtClean="0"/>
              <a:t>			</a:t>
            </a:r>
            <a:r>
              <a:rPr lang="en-US" sz="1400" dirty="0" err="1" smtClean="0"/>
              <a:t>ce.source</a:t>
            </a:r>
            <a:r>
              <a:rPr lang="en-US" sz="1400" dirty="0" smtClean="0"/>
              <a:t> = “A2” &amp; </a:t>
            </a:r>
            <a:r>
              <a:rPr lang="en-US" sz="1400" dirty="0" err="1" smtClean="0"/>
              <a:t>ce.operation</a:t>
            </a:r>
            <a:r>
              <a:rPr lang="en-US" sz="1400" dirty="0" smtClean="0"/>
              <a:t> = “</a:t>
            </a:r>
            <a:r>
              <a:rPr lang="en-US" sz="1400" dirty="0" err="1" smtClean="0"/>
              <a:t>Invocacao</a:t>
            </a:r>
            <a:r>
              <a:rPr lang="en-US" sz="1400" dirty="0" smtClean="0"/>
              <a:t>” &amp;</a:t>
            </a:r>
            <a:endParaRPr lang="pt-PT" sz="1400" dirty="0" smtClean="0"/>
          </a:p>
          <a:p>
            <a:r>
              <a:rPr lang="en-US" sz="1400" dirty="0" smtClean="0"/>
              <a:t>			</a:t>
            </a:r>
            <a:r>
              <a:rPr lang="en-US" sz="1400" dirty="0" err="1" smtClean="0"/>
              <a:t>ce.operation.service</a:t>
            </a:r>
            <a:r>
              <a:rPr lang="en-US" sz="1400" dirty="0" smtClean="0"/>
              <a:t> = S2</a:t>
            </a:r>
            <a:endParaRPr lang="pt-PT" sz="1400" dirty="0" smtClean="0"/>
          </a:p>
          <a:p>
            <a:r>
              <a:rPr lang="en-US" sz="1400" dirty="0" smtClean="0"/>
              <a:t>			::</a:t>
            </a:r>
            <a:endParaRPr lang="pt-PT" sz="1400" dirty="0" smtClean="0"/>
          </a:p>
          <a:p>
            <a:r>
              <a:rPr lang="en-US" sz="1400" dirty="0" smtClean="0"/>
              <a:t>			</a:t>
            </a:r>
            <a:r>
              <a:rPr lang="en-US" sz="1400" dirty="0" err="1" smtClean="0"/>
              <a:t>e.source</a:t>
            </a:r>
            <a:r>
              <a:rPr lang="en-US" sz="1400" dirty="0" smtClean="0"/>
              <a:t> = “A2” &amp; </a:t>
            </a:r>
            <a:r>
              <a:rPr lang="en-US" sz="1400" dirty="0" err="1" smtClean="0"/>
              <a:t>e.operation</a:t>
            </a:r>
            <a:r>
              <a:rPr lang="en-US" sz="1400" dirty="0" smtClean="0"/>
              <a:t> = “</a:t>
            </a:r>
            <a:r>
              <a:rPr lang="en-US" sz="1400" dirty="0" err="1" smtClean="0"/>
              <a:t>Invocacao</a:t>
            </a:r>
            <a:r>
              <a:rPr lang="en-US" sz="1400" dirty="0" smtClean="0"/>
              <a:t>” &amp;</a:t>
            </a:r>
            <a:endParaRPr lang="pt-PT" sz="1400" dirty="0" smtClean="0"/>
          </a:p>
          <a:p>
            <a:r>
              <a:rPr lang="en-US" sz="1400" dirty="0" smtClean="0"/>
              <a:t>			</a:t>
            </a:r>
            <a:r>
              <a:rPr lang="pt-PT" sz="1400" dirty="0" err="1" smtClean="0"/>
              <a:t>e.operation.service</a:t>
            </a:r>
            <a:r>
              <a:rPr lang="pt-PT" sz="1400" dirty="0" smtClean="0"/>
              <a:t> = S1</a:t>
            </a:r>
          </a:p>
          <a:p>
            <a:r>
              <a:rPr lang="pt-PT" sz="1400" dirty="0" smtClean="0"/>
              <a:t>		};</a:t>
            </a:r>
          </a:p>
          <a:p>
            <a:r>
              <a:rPr lang="pt-PT" sz="1400" dirty="0" smtClean="0"/>
              <a:t>}</a:t>
            </a:r>
          </a:p>
          <a:p>
            <a:endParaRPr lang="pt-PT" sz="1400" dirty="0"/>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Arquitectura</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24</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1266" name="Picture 2" descr="C:\Users\Andre\Documents\My Dropbox\tese\Dissertação\imagens\GeralMaster.png"/>
          <p:cNvPicPr>
            <a:picLocks noChangeAspect="1" noChangeArrowheads="1"/>
          </p:cNvPicPr>
          <p:nvPr/>
        </p:nvPicPr>
        <p:blipFill>
          <a:blip r:embed="rId3" cstate="print"/>
          <a:srcRect/>
          <a:stretch>
            <a:fillRect/>
          </a:stretch>
        </p:blipFill>
        <p:spPr bwMode="auto">
          <a:xfrm>
            <a:off x="1053306" y="1376263"/>
            <a:ext cx="7037388" cy="4645025"/>
          </a:xfrm>
          <a:prstGeom prst="rect">
            <a:avLst/>
          </a:prstGeom>
          <a:noFill/>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Implementação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25</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7" name="Imagem 6" descr="android2.2.gif"/>
          <p:cNvPicPr>
            <a:picLocks noChangeAspect="1"/>
          </p:cNvPicPr>
          <p:nvPr/>
        </p:nvPicPr>
        <p:blipFill>
          <a:blip r:embed="rId3" cstate="print"/>
          <a:stretch>
            <a:fillRect/>
          </a:stretch>
        </p:blipFill>
        <p:spPr>
          <a:xfrm>
            <a:off x="5436096" y="3427756"/>
            <a:ext cx="3194706" cy="2543496"/>
          </a:xfrm>
          <a:prstGeom prst="rect">
            <a:avLst/>
          </a:prstGeom>
        </p:spPr>
      </p:pic>
      <p:sp>
        <p:nvSpPr>
          <p:cNvPr id="8" name="Content Placeholder 2"/>
          <p:cNvSpPr txBox="1">
            <a:spLocks/>
          </p:cNvSpPr>
          <p:nvPr/>
        </p:nvSpPr>
        <p:spPr bwMode="auto">
          <a:xfrm>
            <a:off x="533400" y="1866920"/>
            <a:ext cx="84582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kumimoji="0" lang="pt-PT" sz="2400" b="1" i="0" u="none" strike="noStrike" kern="0" cap="none" spc="0" normalizeH="0" baseline="0" noProof="0" dirty="0" smtClean="0">
                <a:ln>
                  <a:noFill/>
                </a:ln>
                <a:solidFill>
                  <a:schemeClr val="tx1"/>
                </a:solidFill>
                <a:effectLst/>
                <a:uLnTx/>
                <a:uFillTx/>
                <a:latin typeface="+mn-lt"/>
                <a:ea typeface="+mn-ea"/>
                <a:cs typeface="+mn-cs"/>
              </a:rPr>
              <a:t>Android</a:t>
            </a:r>
            <a:r>
              <a:rPr kumimoji="0" lang="pt-PT" sz="2400" b="1" i="0" u="none" strike="noStrike" kern="0" cap="none" spc="0" normalizeH="0" noProof="0" dirty="0" smtClean="0">
                <a:ln>
                  <a:noFill/>
                </a:ln>
                <a:solidFill>
                  <a:schemeClr val="tx1"/>
                </a:solidFill>
                <a:effectLst/>
                <a:uLnTx/>
                <a:uFillTx/>
                <a:latin typeface="+mn-lt"/>
                <a:ea typeface="+mn-ea"/>
                <a:cs typeface="+mn-cs"/>
              </a:rPr>
              <a:t> 2.2 </a:t>
            </a:r>
            <a:r>
              <a:rPr kumimoji="0" lang="pt-PT" sz="2400" b="1" i="0" u="none" strike="noStrike" kern="0" cap="none" spc="0" normalizeH="0" noProof="0" dirty="0" err="1" smtClean="0">
                <a:ln>
                  <a:noFill/>
                </a:ln>
                <a:solidFill>
                  <a:schemeClr val="tx1"/>
                </a:solidFill>
                <a:effectLst/>
                <a:uLnTx/>
                <a:uFillTx/>
                <a:latin typeface="+mn-lt"/>
                <a:ea typeface="+mn-ea"/>
                <a:cs typeface="+mn-cs"/>
              </a:rPr>
              <a:t>Froyo</a:t>
            </a:r>
            <a:endParaRPr kumimoji="0" lang="pt-PT" sz="2400" b="1" i="0" u="none" strike="noStrike" kern="0" cap="none" spc="0" normalizeH="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r>
              <a:rPr lang="pt-PT" sz="2400" b="1" kern="0" baseline="0" dirty="0" smtClean="0">
                <a:latin typeface="+mn-lt"/>
              </a:rPr>
              <a:t>Java</a:t>
            </a:r>
          </a:p>
          <a:p>
            <a:pPr marL="342900" indent="-342900" eaLnBrk="0" hangingPunct="0">
              <a:lnSpc>
                <a:spcPct val="150000"/>
              </a:lnSpc>
              <a:spcBef>
                <a:spcPct val="20000"/>
              </a:spcBef>
              <a:buClr>
                <a:srgbClr val="58BB3B"/>
              </a:buClr>
              <a:buFont typeface="Times" pitchFamily="18" charset="0"/>
              <a:buChar char="•"/>
            </a:pPr>
            <a:r>
              <a:rPr lang="pt-PT" sz="2400" b="1" kern="0" dirty="0" smtClean="0">
                <a:latin typeface="+mn-lt"/>
              </a:rPr>
              <a:t>Eclipse</a:t>
            </a:r>
            <a:endParaRPr kumimoji="0" lang="pt-PT"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Implementação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26</a:t>
            </a:fld>
            <a:endParaRPr lang="en-GB" sz="1200" b="0">
              <a:solidFill>
                <a:schemeClr val="tx1">
                  <a:tint val="75000"/>
                </a:schemeClr>
              </a:solidFill>
              <a:latin typeface="Times New Roman" pitchFamily="18" charset="0"/>
            </a:endParaRPr>
          </a:p>
        </p:txBody>
      </p:sp>
      <p:sp>
        <p:nvSpPr>
          <p:cNvPr id="6" name="Content Placeholder 2"/>
          <p:cNvSpPr txBox="1">
            <a:spLocks/>
          </p:cNvSpPr>
          <p:nvPr/>
        </p:nvSpPr>
        <p:spPr bwMode="auto">
          <a:xfrm>
            <a:off x="509590" y="1524000"/>
            <a:ext cx="870588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50000"/>
              </a:lnSpc>
              <a:spcBef>
                <a:spcPct val="20000"/>
              </a:spcBef>
              <a:spcAft>
                <a:spcPct val="0"/>
              </a:spcAft>
              <a:buClr>
                <a:srgbClr val="58BB3B"/>
              </a:buClr>
              <a:buSzTx/>
              <a:buFont typeface="Times" pitchFamily="18" charset="0"/>
              <a:buChar char="•"/>
              <a:tabLst/>
              <a:defRPr/>
            </a:pPr>
            <a:endParaRPr kumimoji="0" lang="pt-PT" sz="20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
                <a:srgbClr val="58BB3B"/>
              </a:buClr>
              <a:buSzTx/>
              <a:buFont typeface="Times" pitchFamily="18" charset="0"/>
              <a:buNone/>
              <a:tabLst/>
              <a:defRPr/>
            </a:pPr>
            <a:endParaRPr kumimoji="0" lang="pt-PT"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026" name="Picture 2" descr="C:\Users\Andre\Documents\My Dropbox\tese\Dissertação\imagens\Classes.png"/>
          <p:cNvPicPr>
            <a:picLocks noChangeAspect="1" noChangeArrowheads="1"/>
          </p:cNvPicPr>
          <p:nvPr/>
        </p:nvPicPr>
        <p:blipFill>
          <a:blip r:embed="rId3" cstate="print"/>
          <a:srcRect/>
          <a:stretch>
            <a:fillRect/>
          </a:stretch>
        </p:blipFill>
        <p:spPr bwMode="auto">
          <a:xfrm>
            <a:off x="323528" y="1700808"/>
            <a:ext cx="8497843" cy="3384376"/>
          </a:xfrm>
          <a:prstGeom prst="rect">
            <a:avLst/>
          </a:prstGeom>
          <a:noFill/>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Recursos utilizados no dispositivo. </a:t>
            </a:r>
          </a:p>
          <a:p>
            <a:pPr>
              <a:lnSpc>
                <a:spcPct val="150000"/>
              </a:lnSpc>
            </a:pPr>
            <a:r>
              <a:rPr lang="pt-PT" b="1" dirty="0" smtClean="0"/>
              <a:t>Informação excedente trocada entre dispositivos.</a:t>
            </a:r>
          </a:p>
          <a:p>
            <a:pPr>
              <a:lnSpc>
                <a:spcPct val="150000"/>
              </a:lnSpc>
            </a:pPr>
            <a:r>
              <a:rPr lang="pt-PT" b="1" dirty="0" smtClean="0"/>
              <a:t>Impacto na aplicação.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27</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Biblioteca Digital</a:t>
            </a:r>
          </a:p>
          <a:p>
            <a:pPr lvl="1">
              <a:lnSpc>
                <a:spcPct val="150000"/>
              </a:lnSpc>
            </a:pPr>
            <a:r>
              <a:rPr lang="pt-PT" b="1" dirty="0" smtClean="0"/>
              <a:t>Acesso a biblioteca local</a:t>
            </a:r>
          </a:p>
          <a:p>
            <a:pPr lvl="1">
              <a:lnSpc>
                <a:spcPct val="150000"/>
              </a:lnSpc>
            </a:pPr>
            <a:r>
              <a:rPr lang="pt-PT" b="1" dirty="0" smtClean="0"/>
              <a:t>Disponibilizar conteúdos</a:t>
            </a:r>
          </a:p>
          <a:p>
            <a:pPr lvl="1">
              <a:lnSpc>
                <a:spcPct val="150000"/>
              </a:lnSpc>
            </a:pPr>
            <a:r>
              <a:rPr lang="pt-PT" b="1" dirty="0" smtClean="0"/>
              <a:t>Aceder a conteúdos remotos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28</a:t>
            </a:fld>
            <a:endParaRPr lang="en-GB" sz="1200" b="0">
              <a:solidFill>
                <a:schemeClr val="tx1">
                  <a:tint val="75000"/>
                </a:schemeClr>
              </a:solidFill>
              <a:latin typeface="Times New Roman" pitchFamily="18" charset="0"/>
            </a:endParaRPr>
          </a:p>
        </p:txBody>
      </p:sp>
      <p:pic>
        <p:nvPicPr>
          <p:cNvPr id="2050" name="Picture 2" descr="C:\Users\Andre\Documents\My Dropbox\tese\Dissertação\imagens\aplicação.png"/>
          <p:cNvPicPr>
            <a:picLocks noChangeAspect="1" noChangeArrowheads="1"/>
          </p:cNvPicPr>
          <p:nvPr/>
        </p:nvPicPr>
        <p:blipFill>
          <a:blip r:embed="rId3" cstate="print"/>
          <a:srcRect b="11756"/>
          <a:stretch>
            <a:fillRect/>
          </a:stretch>
        </p:blipFill>
        <p:spPr bwMode="auto">
          <a:xfrm>
            <a:off x="2159732" y="4077072"/>
            <a:ext cx="4824536" cy="2079541"/>
          </a:xfrm>
          <a:prstGeom prst="rect">
            <a:avLst/>
          </a:prstGeom>
          <a:noFill/>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dirty="0" smtClean="0"/>
              <a:t>Processador </a:t>
            </a:r>
            <a:r>
              <a:rPr lang="pt-PT" dirty="0" err="1" smtClean="0"/>
              <a:t>Intel®</a:t>
            </a:r>
            <a:r>
              <a:rPr lang="pt-PT" dirty="0" smtClean="0"/>
              <a:t> Core(TM)2 Duo 2.1GHz</a:t>
            </a:r>
          </a:p>
          <a:p>
            <a:pPr>
              <a:lnSpc>
                <a:spcPct val="150000"/>
              </a:lnSpc>
            </a:pPr>
            <a:r>
              <a:rPr lang="pt-PT" dirty="0" smtClean="0"/>
              <a:t>3GB de memória RAM </a:t>
            </a:r>
          </a:p>
          <a:p>
            <a:pPr>
              <a:lnSpc>
                <a:spcPct val="150000"/>
              </a:lnSpc>
            </a:pPr>
            <a:r>
              <a:rPr lang="pt-PT" dirty="0" smtClean="0"/>
              <a:t>Windows 7 Professional</a:t>
            </a:r>
          </a:p>
          <a:p>
            <a:pPr>
              <a:lnSpc>
                <a:spcPct val="150000"/>
              </a:lnSpc>
            </a:pPr>
            <a:r>
              <a:rPr lang="pt-PT" dirty="0" smtClean="0"/>
              <a:t>SDK Android 2.2</a:t>
            </a:r>
          </a:p>
          <a:p>
            <a:pPr lvl="1">
              <a:lnSpc>
                <a:spcPct val="150000"/>
              </a:lnSpc>
            </a:pPr>
            <a:r>
              <a:rPr lang="pt-PT" dirty="0" smtClean="0"/>
              <a:t>Protocolo de comunicação HSDPA </a:t>
            </a:r>
          </a:p>
          <a:p>
            <a:pPr>
              <a:lnSpc>
                <a:spcPct val="150000"/>
              </a:lnSpc>
            </a:pPr>
            <a:endParaRPr lang="pt-PT" b="1"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29</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Motivação</a:t>
            </a:r>
          </a:p>
        </p:txBody>
      </p:sp>
      <p:sp>
        <p:nvSpPr>
          <p:cNvPr id="4099" name="Content Placeholder 2"/>
          <p:cNvSpPr>
            <a:spLocks noGrp="1"/>
          </p:cNvSpPr>
          <p:nvPr>
            <p:ph idx="4294967295"/>
          </p:nvPr>
        </p:nvSpPr>
        <p:spPr/>
        <p:txBody>
          <a:bodyPr/>
          <a:lstStyle/>
          <a:p>
            <a:pPr>
              <a:lnSpc>
                <a:spcPct val="150000"/>
              </a:lnSpc>
            </a:pPr>
            <a:r>
              <a:rPr lang="pt-PT" b="1" dirty="0" smtClean="0"/>
              <a:t>Desenvolvimento de novas aplicações.</a:t>
            </a:r>
          </a:p>
          <a:p>
            <a:pPr>
              <a:lnSpc>
                <a:spcPct val="150000"/>
              </a:lnSpc>
            </a:pPr>
            <a:r>
              <a:rPr lang="pt-PT" b="1" dirty="0" smtClean="0"/>
              <a:t>Programadores concentrados na lógica da aplicação.</a:t>
            </a:r>
          </a:p>
          <a:p>
            <a:pPr>
              <a:lnSpc>
                <a:spcPct val="150000"/>
              </a:lnSpc>
            </a:pPr>
            <a:r>
              <a:rPr lang="pt-PT" b="1" dirty="0" smtClean="0"/>
              <a:t>Uso adequado de paradigmas de replicação.</a:t>
            </a:r>
          </a:p>
          <a:p>
            <a:pPr>
              <a:lnSpc>
                <a:spcPct val="150000"/>
              </a:lnSpc>
              <a:buFont typeface="Times" pitchFamily="18" charset="0"/>
              <a:buNone/>
            </a:pPr>
            <a:endParaRPr lang="pt-PT"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Biblioteca com 60 conteúdos:</a:t>
            </a:r>
          </a:p>
          <a:p>
            <a:pPr lvl="1">
              <a:lnSpc>
                <a:spcPct val="150000"/>
              </a:lnSpc>
            </a:pPr>
            <a:r>
              <a:rPr lang="pt-PT" dirty="0" smtClean="0"/>
              <a:t>20 músicas de 484KB</a:t>
            </a:r>
          </a:p>
          <a:p>
            <a:pPr lvl="1">
              <a:lnSpc>
                <a:spcPct val="150000"/>
              </a:lnSpc>
            </a:pPr>
            <a:r>
              <a:rPr lang="pt-PT" dirty="0" smtClean="0"/>
              <a:t>20 documentos de 100KB</a:t>
            </a:r>
          </a:p>
          <a:p>
            <a:pPr lvl="1">
              <a:lnSpc>
                <a:spcPct val="150000"/>
              </a:lnSpc>
            </a:pPr>
            <a:r>
              <a:rPr lang="pt-PT" dirty="0" smtClean="0"/>
              <a:t>20 vídeos de 988KB</a:t>
            </a:r>
          </a:p>
          <a:p>
            <a:pPr>
              <a:lnSpc>
                <a:spcPct val="150000"/>
              </a:lnSpc>
            </a:pPr>
            <a:r>
              <a:rPr lang="pt-PT" b="1" dirty="0" smtClean="0"/>
              <a:t>Acesso sequencial a todos os conteúdos.</a:t>
            </a:r>
          </a:p>
          <a:p>
            <a:pPr>
              <a:lnSpc>
                <a:spcPct val="150000"/>
              </a:lnSpc>
            </a:pPr>
            <a:r>
              <a:rPr lang="pt-PT" b="1" dirty="0" smtClean="0"/>
              <a:t>Replicação automática</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30</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Tempo de acesso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31</a:t>
            </a:fld>
            <a:endParaRPr lang="en-GB" sz="1200" b="0">
              <a:solidFill>
                <a:schemeClr val="tx1">
                  <a:tint val="75000"/>
                </a:schemeClr>
              </a:solidFill>
              <a:latin typeface="Times New Roman" pitchFamily="18" charset="0"/>
            </a:endParaRPr>
          </a:p>
        </p:txBody>
      </p:sp>
      <p:pic>
        <p:nvPicPr>
          <p:cNvPr id="3075" name="Picture 3"/>
          <p:cNvPicPr>
            <a:picLocks noChangeAspect="1" noChangeArrowheads="1"/>
          </p:cNvPicPr>
          <p:nvPr/>
        </p:nvPicPr>
        <p:blipFill>
          <a:blip r:embed="rId3" cstate="print"/>
          <a:srcRect/>
          <a:stretch>
            <a:fillRect/>
          </a:stretch>
        </p:blipFill>
        <p:spPr bwMode="auto">
          <a:xfrm>
            <a:off x="1403648" y="2564904"/>
            <a:ext cx="6287495" cy="3600400"/>
          </a:xfrm>
          <a:prstGeom prst="rect">
            <a:avLst/>
          </a:prstGeom>
          <a:noFill/>
          <a:ln w="9525">
            <a:noFill/>
            <a:miter lim="800000"/>
            <a:headEnd/>
            <a:tailEnd/>
          </a:ln>
          <a:effectLst/>
        </p:spPr>
      </p:pic>
      <p:pic>
        <p:nvPicPr>
          <p:cNvPr id="13" name="Picture 4"/>
          <p:cNvPicPr>
            <a:picLocks noChangeAspect="1" noChangeArrowheads="1"/>
          </p:cNvPicPr>
          <p:nvPr/>
        </p:nvPicPr>
        <p:blipFill>
          <a:blip r:embed="rId4" cstate="print"/>
          <a:srcRect/>
          <a:stretch>
            <a:fillRect/>
          </a:stretch>
        </p:blipFill>
        <p:spPr bwMode="auto">
          <a:xfrm>
            <a:off x="1763688" y="2564904"/>
            <a:ext cx="5978646" cy="3600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75"/>
                                        </p:tgtEl>
                                      </p:cBhvr>
                                    </p:animEffect>
                                    <p:set>
                                      <p:cBhvr>
                                        <p:cTn id="7" dur="1" fill="hold">
                                          <p:stCondLst>
                                            <p:cond delay="999"/>
                                          </p:stCondLst>
                                        </p:cTn>
                                        <p:tgtEl>
                                          <p:spTgt spid="3075"/>
                                        </p:tgtEl>
                                        <p:attrNameLst>
                                          <p:attrName>style.visibility</p:attrName>
                                        </p:attrNameLst>
                                      </p:cBhvr>
                                      <p:to>
                                        <p:strVal val="hidden"/>
                                      </p:to>
                                    </p:se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Informação excedente trocada entre dispositivos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32</a:t>
            </a:fld>
            <a:endParaRPr lang="en-GB" sz="1200" b="0">
              <a:solidFill>
                <a:schemeClr val="tx1">
                  <a:tint val="75000"/>
                </a:schemeClr>
              </a:solidFill>
              <a:latin typeface="Times New Roman" pitchFamily="18" charset="0"/>
            </a:endParaRPr>
          </a:p>
        </p:txBody>
      </p:sp>
      <p:pic>
        <p:nvPicPr>
          <p:cNvPr id="2" name="Picture 2"/>
          <p:cNvPicPr>
            <a:picLocks noChangeAspect="1" noChangeArrowheads="1"/>
          </p:cNvPicPr>
          <p:nvPr/>
        </p:nvPicPr>
        <p:blipFill>
          <a:blip r:embed="rId3" cstate="print"/>
          <a:srcRect/>
          <a:stretch>
            <a:fillRect/>
          </a:stretch>
        </p:blipFill>
        <p:spPr bwMode="auto">
          <a:xfrm>
            <a:off x="1557369" y="2473275"/>
            <a:ext cx="6029262" cy="383604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Metodologia de Avaliação</a:t>
            </a:r>
          </a:p>
        </p:txBody>
      </p:sp>
      <p:sp>
        <p:nvSpPr>
          <p:cNvPr id="4099" name="Content Placeholder 2"/>
          <p:cNvSpPr>
            <a:spLocks noGrp="1"/>
          </p:cNvSpPr>
          <p:nvPr>
            <p:ph idx="4294967295"/>
          </p:nvPr>
        </p:nvSpPr>
        <p:spPr>
          <a:xfrm>
            <a:off x="533400" y="1866920"/>
            <a:ext cx="8458200" cy="4419600"/>
          </a:xfrm>
        </p:spPr>
        <p:txBody>
          <a:bodyPr/>
          <a:lstStyle/>
          <a:p>
            <a:pPr>
              <a:lnSpc>
                <a:spcPct val="150000"/>
              </a:lnSpc>
            </a:pPr>
            <a:r>
              <a:rPr lang="pt-PT" b="1" dirty="0" smtClean="0"/>
              <a:t>Impacto na aplicação</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33</a:t>
            </a:fld>
            <a:endParaRPr lang="en-GB" sz="1200" b="0">
              <a:solidFill>
                <a:schemeClr val="tx1">
                  <a:tint val="75000"/>
                </a:schemeClr>
              </a:solidFill>
              <a:latin typeface="Times New Roman" pitchFamily="18" charset="0"/>
            </a:endParaRPr>
          </a:p>
        </p:txBody>
      </p:sp>
      <p:pic>
        <p:nvPicPr>
          <p:cNvPr id="5122" name="Picture 2"/>
          <p:cNvPicPr>
            <a:picLocks noChangeAspect="1" noChangeArrowheads="1"/>
          </p:cNvPicPr>
          <p:nvPr/>
        </p:nvPicPr>
        <p:blipFill>
          <a:blip r:embed="rId3" cstate="print"/>
          <a:srcRect/>
          <a:stretch>
            <a:fillRect/>
          </a:stretch>
        </p:blipFill>
        <p:spPr bwMode="auto">
          <a:xfrm>
            <a:off x="971600" y="2470631"/>
            <a:ext cx="7200800" cy="3694673"/>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1403648" y="2348880"/>
            <a:ext cx="6336704" cy="381602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122"/>
                                        </p:tgtEl>
                                      </p:cBhvr>
                                    </p:animEffect>
                                    <p:set>
                                      <p:cBhvr>
                                        <p:cTn id="7" dur="1" fill="hold">
                                          <p:stCondLst>
                                            <p:cond delay="999"/>
                                          </p:stCondLst>
                                        </p:cTn>
                                        <p:tgtEl>
                                          <p:spTgt spid="51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20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Conclusão</a:t>
            </a:r>
          </a:p>
        </p:txBody>
      </p:sp>
      <p:sp>
        <p:nvSpPr>
          <p:cNvPr id="4099" name="Content Placeholder 2"/>
          <p:cNvSpPr>
            <a:spLocks noGrp="1"/>
          </p:cNvSpPr>
          <p:nvPr>
            <p:ph idx="4294967295"/>
          </p:nvPr>
        </p:nvSpPr>
        <p:spPr>
          <a:xfrm>
            <a:off x="509590" y="1524000"/>
            <a:ext cx="8310882" cy="4419600"/>
          </a:xfrm>
        </p:spPr>
        <p:txBody>
          <a:bodyPr/>
          <a:lstStyle/>
          <a:p>
            <a:pPr>
              <a:lnSpc>
                <a:spcPct val="150000"/>
              </a:lnSpc>
            </a:pPr>
            <a:r>
              <a:rPr lang="pt-PT" b="1" dirty="0" smtClean="0"/>
              <a:t>Evolução dos dispositivos móveis.</a:t>
            </a:r>
          </a:p>
          <a:p>
            <a:pPr>
              <a:lnSpc>
                <a:spcPct val="150000"/>
              </a:lnSpc>
            </a:pPr>
            <a:r>
              <a:rPr lang="pt-PT" b="1" dirty="0" smtClean="0"/>
              <a:t>Desenvolvimento de aplicações num ambiente ad-hoc.</a:t>
            </a:r>
          </a:p>
          <a:p>
            <a:pPr>
              <a:lnSpc>
                <a:spcPct val="150000"/>
              </a:lnSpc>
            </a:pPr>
            <a:r>
              <a:rPr lang="pt-PT" b="1" dirty="0" smtClean="0"/>
              <a:t>Middleware peer-to-peer:</a:t>
            </a:r>
          </a:p>
          <a:p>
            <a:pPr lvl="1">
              <a:lnSpc>
                <a:spcPct val="150000"/>
              </a:lnSpc>
            </a:pPr>
            <a:r>
              <a:rPr lang="pt-PT" b="1" dirty="0" smtClean="0"/>
              <a:t>Flexibilidade de paradigmas, </a:t>
            </a:r>
            <a:r>
              <a:rPr lang="pt-PT" b="1" dirty="0" smtClean="0"/>
              <a:t>Replicação</a:t>
            </a:r>
            <a:r>
              <a:rPr lang="pt-PT" b="1" dirty="0" smtClean="0"/>
              <a:t>, DGC e </a:t>
            </a:r>
            <a:r>
              <a:rPr lang="pt-PT" b="1" dirty="0" smtClean="0"/>
              <a:t>Políticas Segurança</a:t>
            </a:r>
            <a:endParaRPr lang="pt-PT" b="1"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34</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Conclusão – Trabalho Futuro</a:t>
            </a:r>
          </a:p>
        </p:txBody>
      </p:sp>
      <p:sp>
        <p:nvSpPr>
          <p:cNvPr id="4099" name="Content Placeholder 2"/>
          <p:cNvSpPr>
            <a:spLocks noGrp="1"/>
          </p:cNvSpPr>
          <p:nvPr>
            <p:ph idx="4294967295"/>
          </p:nvPr>
        </p:nvSpPr>
        <p:spPr>
          <a:xfrm>
            <a:off x="323528" y="1524000"/>
            <a:ext cx="8705880" cy="4419600"/>
          </a:xfrm>
        </p:spPr>
        <p:txBody>
          <a:bodyPr/>
          <a:lstStyle/>
          <a:p>
            <a:pPr>
              <a:lnSpc>
                <a:spcPct val="150000"/>
              </a:lnSpc>
            </a:pPr>
            <a:r>
              <a:rPr lang="pt-PT" b="1" dirty="0" smtClean="0"/>
              <a:t>Automatizar a geração e extensão de código.</a:t>
            </a:r>
          </a:p>
          <a:p>
            <a:pPr>
              <a:lnSpc>
                <a:spcPct val="150000"/>
              </a:lnSpc>
            </a:pPr>
            <a:r>
              <a:rPr lang="pt-PT" b="1" dirty="0" smtClean="0"/>
              <a:t>Interface gráfica para a definição de políticas de segurança.</a:t>
            </a:r>
          </a:p>
          <a:p>
            <a:pPr>
              <a:lnSpc>
                <a:spcPct val="150000"/>
              </a:lnSpc>
            </a:pPr>
            <a:r>
              <a:rPr lang="pt-PT" b="1" dirty="0" smtClean="0"/>
              <a:t>Integração de um protocolo para consistência de dados.</a:t>
            </a:r>
          </a:p>
          <a:p>
            <a:pPr>
              <a:lnSpc>
                <a:spcPct val="150000"/>
              </a:lnSpc>
            </a:pPr>
            <a:r>
              <a:rPr lang="pt-PT" b="1" dirty="0" smtClean="0"/>
              <a:t>Integração noutros sistemas operativos móveis.</a:t>
            </a:r>
          </a:p>
          <a:p>
            <a:pPr>
              <a:lnSpc>
                <a:spcPct val="150000"/>
              </a:lnSpc>
              <a:buFont typeface="Times" pitchFamily="18" charset="0"/>
              <a:buNone/>
            </a:pPr>
            <a:endParaRPr lang="pt-PT"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35</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idx="4294967295"/>
          </p:nvPr>
        </p:nvSpPr>
        <p:spPr>
          <a:xfrm>
            <a:off x="1524000" y="188915"/>
            <a:ext cx="6334148" cy="882631"/>
          </a:xfrm>
        </p:spPr>
        <p:txBody>
          <a:bodyPr anchor="b"/>
          <a:lstStyle/>
          <a:p>
            <a:pPr eaLnBrk="1" hangingPunct="1"/>
            <a:r>
              <a:rPr lang="pt-PT" sz="2400" dirty="0" smtClean="0"/>
              <a:t>OBIHOC: </a:t>
            </a:r>
            <a:r>
              <a:rPr lang="pt-PT" sz="2400" dirty="0" err="1" smtClean="0"/>
              <a:t>Middleware</a:t>
            </a:r>
            <a:r>
              <a:rPr lang="pt-PT" sz="2400" dirty="0" smtClean="0"/>
              <a:t> para Redes ad-hoc </a:t>
            </a:r>
          </a:p>
        </p:txBody>
      </p:sp>
      <p:sp>
        <p:nvSpPr>
          <p:cNvPr id="3075" name="Rectangle 5"/>
          <p:cNvSpPr>
            <a:spLocks noGrp="1" noChangeArrowheads="1"/>
          </p:cNvSpPr>
          <p:nvPr>
            <p:ph type="subTitle" idx="4294967295"/>
          </p:nvPr>
        </p:nvSpPr>
        <p:spPr>
          <a:xfrm>
            <a:off x="539751" y="1557339"/>
            <a:ext cx="6165851" cy="990600"/>
          </a:xfrm>
        </p:spPr>
        <p:txBody>
          <a:bodyPr/>
          <a:lstStyle/>
          <a:p>
            <a:pPr marL="0" indent="0" algn="ctr" eaLnBrk="1" hangingPunct="1">
              <a:buFont typeface="Times" pitchFamily="18" charset="0"/>
              <a:buNone/>
            </a:pPr>
            <a:r>
              <a:rPr lang="pt-PT" sz="2000" b="1" dirty="0" smtClean="0">
                <a:solidFill>
                  <a:schemeClr val="bg1"/>
                </a:solidFill>
              </a:rPr>
              <a:t>André Conrado</a:t>
            </a:r>
          </a:p>
        </p:txBody>
      </p:sp>
      <p:sp>
        <p:nvSpPr>
          <p:cNvPr id="3076" name="Rectangle 5"/>
          <p:cNvSpPr>
            <a:spLocks noChangeArrowheads="1"/>
          </p:cNvSpPr>
          <p:nvPr/>
        </p:nvSpPr>
        <p:spPr bwMode="auto">
          <a:xfrm>
            <a:off x="107951" y="2643190"/>
            <a:ext cx="4572000" cy="646331"/>
          </a:xfrm>
          <a:prstGeom prst="rect">
            <a:avLst/>
          </a:prstGeom>
          <a:noFill/>
          <a:ln w="9525">
            <a:noFill/>
            <a:miter lim="800000"/>
            <a:headEnd/>
            <a:tailEnd/>
          </a:ln>
        </p:spPr>
        <p:txBody>
          <a:bodyPr>
            <a:spAutoFit/>
          </a:bodyPr>
          <a:lstStyle/>
          <a:p>
            <a:pPr algn="ctr"/>
            <a:r>
              <a:rPr lang="pt-PT" dirty="0" smtClean="0">
                <a:solidFill>
                  <a:schemeClr val="bg1"/>
                </a:solidFill>
              </a:rPr>
              <a:t>INESC-ID</a:t>
            </a:r>
          </a:p>
          <a:p>
            <a:pPr algn="ctr"/>
            <a:r>
              <a:rPr lang="pt-PT" dirty="0" smtClean="0">
                <a:solidFill>
                  <a:schemeClr val="bg1"/>
                </a:solidFill>
              </a:rPr>
              <a:t>Universidade Técnica Lisboa</a:t>
            </a:r>
            <a:endParaRPr lang="pt-PT" dirty="0">
              <a:solidFill>
                <a:schemeClr val="bg1"/>
              </a:solidFill>
            </a:endParaRPr>
          </a:p>
        </p:txBody>
      </p:sp>
      <p:sp>
        <p:nvSpPr>
          <p:cNvPr id="3078" name="AutoShape 6"/>
          <p:cNvSpPr>
            <a:spLocks noChangeArrowheads="1"/>
          </p:cNvSpPr>
          <p:nvPr/>
        </p:nvSpPr>
        <p:spPr bwMode="auto">
          <a:xfrm>
            <a:off x="4714875" y="5772151"/>
            <a:ext cx="4267200" cy="228600"/>
          </a:xfrm>
          <a:prstGeom prst="roundRect">
            <a:avLst>
              <a:gd name="adj" fmla="val 16667"/>
            </a:avLst>
          </a:prstGeom>
          <a:solidFill>
            <a:srgbClr val="33CC33"/>
          </a:solidFill>
          <a:ln w="9525">
            <a:noFill/>
            <a:round/>
            <a:headEnd/>
            <a:tailEnd/>
          </a:ln>
        </p:spPr>
        <p:txBody>
          <a:bodyPr wrap="none" anchor="ctr"/>
          <a:lstStyle/>
          <a:p>
            <a:pPr algn="ctr" eaLnBrk="0" hangingPunct="0"/>
            <a:r>
              <a:rPr lang="pt-PT" sz="1600" b="1" dirty="0" smtClean="0">
                <a:solidFill>
                  <a:schemeClr val="bg1"/>
                </a:solidFill>
                <a:latin typeface="Corbel" pitchFamily="34" charset="0"/>
              </a:rPr>
              <a:t>Grupo Sistemas Distribuídos</a:t>
            </a:r>
            <a:endParaRPr lang="pt-PT" sz="1600" b="1" dirty="0">
              <a:solidFill>
                <a:schemeClr val="bg1"/>
              </a:solidFill>
              <a:latin typeface="Corbel" pitchFamily="34" charset="0"/>
            </a:endParaRPr>
          </a:p>
        </p:txBody>
      </p:sp>
      <p:sp>
        <p:nvSpPr>
          <p:cNvPr id="6" name="Rectangle 5"/>
          <p:cNvSpPr txBox="1">
            <a:spLocks noChangeArrowheads="1"/>
          </p:cNvSpPr>
          <p:nvPr/>
        </p:nvSpPr>
        <p:spPr bwMode="auto">
          <a:xfrm>
            <a:off x="500034" y="3929066"/>
            <a:ext cx="2714644" cy="20717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1" fontAlgn="base" latinLnBrk="0" hangingPunct="1">
              <a:lnSpc>
                <a:spcPct val="100000"/>
              </a:lnSpc>
              <a:spcBef>
                <a:spcPct val="20000"/>
              </a:spcBef>
              <a:spcAft>
                <a:spcPct val="0"/>
              </a:spcAft>
              <a:buClr>
                <a:srgbClr val="58BB3B"/>
              </a:buClr>
              <a:buSzTx/>
              <a:buFont typeface="Times" pitchFamily="18" charset="0"/>
              <a:buNone/>
              <a:tabLst/>
              <a:defRPr/>
            </a:pPr>
            <a:r>
              <a:rPr kumimoji="0" lang="pt-PT" sz="4000" b="1" i="0" u="none" strike="noStrike" kern="0" cap="none" spc="0" normalizeH="0" baseline="0" noProof="0" dirty="0" smtClean="0">
                <a:ln>
                  <a:noFill/>
                </a:ln>
                <a:solidFill>
                  <a:schemeClr val="accent6">
                    <a:lumMod val="75000"/>
                  </a:schemeClr>
                </a:solidFill>
                <a:effectLst/>
                <a:uLnTx/>
                <a:uFillTx/>
                <a:latin typeface="+mn-lt"/>
                <a:ea typeface="+mn-ea"/>
                <a:cs typeface="+mn-cs"/>
              </a:rPr>
              <a:t>Dúvidas?</a:t>
            </a:r>
          </a:p>
          <a:p>
            <a:pPr>
              <a:spcBef>
                <a:spcPct val="20000"/>
              </a:spcBef>
              <a:buClr>
                <a:srgbClr val="58BB3B"/>
              </a:buClr>
            </a:pPr>
            <a:r>
              <a:rPr lang="pt-PT" sz="4000" b="1" kern="0" dirty="0" smtClean="0">
                <a:solidFill>
                  <a:schemeClr val="accent6">
                    <a:lumMod val="75000"/>
                  </a:schemeClr>
                </a:solidFill>
              </a:rPr>
              <a:t>Fim!</a:t>
            </a:r>
          </a:p>
          <a:p>
            <a:pPr marL="0" marR="0" lvl="0" indent="0" defTabSz="914400" rtl="0" eaLnBrk="1" fontAlgn="base" latinLnBrk="0" hangingPunct="1">
              <a:lnSpc>
                <a:spcPct val="100000"/>
              </a:lnSpc>
              <a:spcBef>
                <a:spcPct val="20000"/>
              </a:spcBef>
              <a:spcAft>
                <a:spcPct val="0"/>
              </a:spcAft>
              <a:buClr>
                <a:srgbClr val="58BB3B"/>
              </a:buClr>
              <a:buSzTx/>
              <a:buFont typeface="Times" pitchFamily="18" charset="0"/>
              <a:buNone/>
              <a:tabLst/>
              <a:defRPr/>
            </a:pPr>
            <a:endParaRPr kumimoji="0" lang="pt-PT" sz="4000" b="1" i="0" u="none" strike="noStrike" kern="0" cap="none" spc="0" normalizeH="0" baseline="0" noProof="0" dirty="0" smtClean="0">
              <a:ln>
                <a:noFill/>
              </a:ln>
              <a:solidFill>
                <a:schemeClr val="accent6">
                  <a:lumMod val="75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2000"/>
                                        <p:tgtEl>
                                          <p:spTgt spid="6">
                                            <p:txEl>
                                              <p:pRg st="1" end="1"/>
                                            </p:txEl>
                                          </p:spTgt>
                                        </p:tgtEl>
                                      </p:cBhvr>
                                    </p:animEffect>
                                  </p:childTnLst>
                                </p:cTn>
                              </p:par>
                            </p:childTnLst>
                          </p:cTn>
                        </p:par>
                        <p:par>
                          <p:cTn id="8" fill="hold">
                            <p:stCondLst>
                              <p:cond delay="32000"/>
                            </p:stCondLst>
                            <p:childTnLst>
                              <p:par>
                                <p:cTn id="9" presetID="10" presetClass="exit" presetSubtype="0" fill="hold" nodeType="afterEffect">
                                  <p:stCondLst>
                                    <p:cond delay="30000"/>
                                  </p:stCondLst>
                                  <p:childTnLst>
                                    <p:animEffect transition="out" filter="fade">
                                      <p:cBhvr>
                                        <p:cTn id="10" dur="2000"/>
                                        <p:tgtEl>
                                          <p:spTgt spid="6">
                                            <p:txEl>
                                              <p:pRg st="0" end="0"/>
                                            </p:txEl>
                                          </p:spTgt>
                                        </p:tgtEl>
                                      </p:cBhvr>
                                    </p:animEffect>
                                    <p:set>
                                      <p:cBhvr>
                                        <p:cTn id="11" dur="1" fill="hold">
                                          <p:stCondLst>
                                            <p:cond delay="1999"/>
                                          </p:stCondLst>
                                        </p:cTn>
                                        <p:tgtEl>
                                          <p:spTgt spid="6">
                                            <p:txEl>
                                              <p:pRg st="0" end="0"/>
                                            </p:txEl>
                                          </p:spTgt>
                                        </p:tgtEl>
                                        <p:attrNameLst>
                                          <p:attrName>style.visibility</p:attrName>
                                        </p:attrNameLst>
                                      </p:cBhvr>
                                      <p:to>
                                        <p:strVal val="hidden"/>
                                      </p:to>
                                    </p:set>
                                  </p:childTnLst>
                                </p:cTn>
                              </p:par>
                              <p:par>
                                <p:cTn id="12" presetID="10" presetClass="exit" presetSubtype="0" fill="hold" nodeType="withEffect">
                                  <p:stCondLst>
                                    <p:cond delay="30000"/>
                                  </p:stCondLst>
                                  <p:childTnLst>
                                    <p:animEffect transition="out" filter="fade">
                                      <p:cBhvr>
                                        <p:cTn id="13" dur="2000"/>
                                        <p:tgtEl>
                                          <p:spTgt spid="6">
                                            <p:txEl>
                                              <p:pRg st="1" end="1"/>
                                            </p:txEl>
                                          </p:spTgt>
                                        </p:tgtEl>
                                      </p:cBhvr>
                                    </p:animEffect>
                                    <p:set>
                                      <p:cBhvr>
                                        <p:cTn id="14" dur="1" fill="hold">
                                          <p:stCondLst>
                                            <p:cond delay="1999"/>
                                          </p:stCondLst>
                                        </p:cTn>
                                        <p:tgtEl>
                                          <p:spTgt spid="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pt-PT" dirty="0" smtClean="0"/>
              <a:t>Objectivos</a:t>
            </a:r>
          </a:p>
        </p:txBody>
      </p:sp>
      <p:sp>
        <p:nvSpPr>
          <p:cNvPr id="4099" name="Content Placeholder 2"/>
          <p:cNvSpPr>
            <a:spLocks noGrp="1"/>
          </p:cNvSpPr>
          <p:nvPr>
            <p:ph idx="4294967295"/>
          </p:nvPr>
        </p:nvSpPr>
        <p:spPr/>
        <p:txBody>
          <a:bodyPr/>
          <a:lstStyle/>
          <a:p>
            <a:pPr>
              <a:buNone/>
            </a:pPr>
            <a:r>
              <a:rPr lang="pt-PT" dirty="0" smtClean="0"/>
              <a:t>Desenhar e Implementar uma plataforma </a:t>
            </a:r>
            <a:r>
              <a:rPr lang="pt-PT" i="1" dirty="0" smtClean="0"/>
              <a:t>middleware </a:t>
            </a:r>
            <a:r>
              <a:rPr lang="pt-PT" dirty="0" smtClean="0"/>
              <a:t>que </a:t>
            </a:r>
          </a:p>
          <a:p>
            <a:pPr>
              <a:buNone/>
            </a:pPr>
            <a:r>
              <a:rPr lang="pt-PT" dirty="0" smtClean="0"/>
              <a:t>tenha as seguintes características:</a:t>
            </a:r>
          </a:p>
          <a:p>
            <a:pPr algn="ctr">
              <a:buNone/>
            </a:pPr>
            <a:endParaRPr lang="pt-PT" dirty="0" smtClean="0"/>
          </a:p>
          <a:p>
            <a:pPr marL="514350" lvl="0" indent="-514350">
              <a:buSzPct val="100000"/>
              <a:buFont typeface="+mj-lt"/>
              <a:buAutoNum type="arabicPeriod"/>
            </a:pPr>
            <a:r>
              <a:rPr lang="pt-PT" b="1" dirty="0" smtClean="0"/>
              <a:t>Flexibilidade de paradigmas</a:t>
            </a:r>
          </a:p>
          <a:p>
            <a:pPr marL="514350" lvl="0" indent="-514350">
              <a:buSzPct val="100000"/>
              <a:buFont typeface="+mj-lt"/>
              <a:buAutoNum type="arabicPeriod"/>
            </a:pPr>
            <a:r>
              <a:rPr lang="pt-PT" b="1" dirty="0" smtClean="0"/>
              <a:t>Replicação Automática</a:t>
            </a:r>
          </a:p>
          <a:p>
            <a:pPr marL="514350" lvl="0" indent="-514350">
              <a:buSzPct val="100000"/>
              <a:buFont typeface="+mj-lt"/>
              <a:buAutoNum type="arabicPeriod"/>
            </a:pPr>
            <a:r>
              <a:rPr lang="pt-PT" b="1" dirty="0" smtClean="0"/>
              <a:t>Distributed Garbage Collection</a:t>
            </a:r>
          </a:p>
          <a:p>
            <a:pPr marL="514350" lvl="0" indent="-514350">
              <a:buSzPct val="100000"/>
              <a:buFont typeface="+mj-lt"/>
              <a:buAutoNum type="arabicPeriod"/>
            </a:pPr>
            <a:r>
              <a:rPr lang="pt-PT" b="1" dirty="0" smtClean="0"/>
              <a:t>Políticas de segurança</a:t>
            </a:r>
            <a:endParaRPr lang="pt-PT" sz="2800" b="1" dirty="0" smtClean="0"/>
          </a:p>
          <a:p>
            <a:pPr marL="514350" lvl="0" indent="-514350">
              <a:buSzPct val="100000"/>
              <a:buFont typeface="+mj-lt"/>
              <a:buAutoNum type="arabicPeriod"/>
            </a:pPr>
            <a:r>
              <a:rPr lang="pt-PT" b="1" dirty="0" smtClean="0"/>
              <a:t>Redes ad-hoc</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4</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xEl>
                                              <p:pRg st="3" end="3"/>
                                            </p:txEl>
                                          </p:spTgt>
                                        </p:tgtEl>
                                        <p:attrNameLst>
                                          <p:attrName>style.visibility</p:attrName>
                                        </p:attrNameLst>
                                      </p:cBhvr>
                                      <p:to>
                                        <p:strVal val="visible"/>
                                      </p:to>
                                    </p:set>
                                    <p:animEffect transition="in" filter="fade">
                                      <p:cBhvr>
                                        <p:cTn id="7" dur="2000"/>
                                        <p:tgtEl>
                                          <p:spTgt spid="4099">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xEl>
                                              <p:pRg st="4" end="4"/>
                                            </p:txEl>
                                          </p:spTgt>
                                        </p:tgtEl>
                                        <p:attrNameLst>
                                          <p:attrName>style.visibility</p:attrName>
                                        </p:attrNameLst>
                                      </p:cBhvr>
                                      <p:to>
                                        <p:strVal val="visible"/>
                                      </p:to>
                                    </p:set>
                                    <p:animEffect transition="in" filter="fade">
                                      <p:cBhvr>
                                        <p:cTn id="10" dur="2000"/>
                                        <p:tgtEl>
                                          <p:spTgt spid="409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xEl>
                                              <p:pRg st="5" end="5"/>
                                            </p:txEl>
                                          </p:spTgt>
                                        </p:tgtEl>
                                        <p:attrNameLst>
                                          <p:attrName>style.visibility</p:attrName>
                                        </p:attrNameLst>
                                      </p:cBhvr>
                                      <p:to>
                                        <p:strVal val="visible"/>
                                      </p:to>
                                    </p:set>
                                    <p:animEffect transition="in" filter="fade">
                                      <p:cBhvr>
                                        <p:cTn id="13" dur="2000"/>
                                        <p:tgtEl>
                                          <p:spTgt spid="4099">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99">
                                            <p:txEl>
                                              <p:pRg st="6" end="6"/>
                                            </p:txEl>
                                          </p:spTgt>
                                        </p:tgtEl>
                                        <p:attrNameLst>
                                          <p:attrName>style.visibility</p:attrName>
                                        </p:attrNameLst>
                                      </p:cBhvr>
                                      <p:to>
                                        <p:strVal val="visible"/>
                                      </p:to>
                                    </p:set>
                                    <p:animEffect transition="in" filter="fade">
                                      <p:cBhvr>
                                        <p:cTn id="16" dur="2000"/>
                                        <p:tgtEl>
                                          <p:spTgt spid="4099">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xEl>
                                              <p:pRg st="7" end="7"/>
                                            </p:txEl>
                                          </p:spTgt>
                                        </p:tgtEl>
                                        <p:attrNameLst>
                                          <p:attrName>style.visibility</p:attrName>
                                        </p:attrNameLst>
                                      </p:cBhvr>
                                      <p:to>
                                        <p:strVal val="visible"/>
                                      </p:to>
                                    </p:set>
                                    <p:animEffect transition="in" filter="fade">
                                      <p:cBhvr>
                                        <p:cTn id="19" dur="2000"/>
                                        <p:tgtEl>
                                          <p:spTgt spid="40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a:xfrm>
            <a:off x="533400" y="442899"/>
            <a:ext cx="4876800" cy="914400"/>
          </a:xfrm>
        </p:spPr>
        <p:txBody>
          <a:bodyPr anchor="ctr"/>
          <a:lstStyle/>
          <a:p>
            <a:r>
              <a:rPr lang="pt-PT" dirty="0" smtClean="0"/>
              <a:t>Trabalho Relacionado</a:t>
            </a:r>
            <a:br>
              <a:rPr lang="pt-PT" dirty="0" smtClean="0"/>
            </a:br>
            <a:r>
              <a:rPr lang="pt-PT" dirty="0" smtClean="0"/>
              <a:t>	</a:t>
            </a:r>
            <a:endParaRPr lang="pt-PT" sz="1800" dirty="0" smtClean="0"/>
          </a:p>
        </p:txBody>
      </p:sp>
      <p:sp>
        <p:nvSpPr>
          <p:cNvPr id="4099" name="Content Placeholder 2"/>
          <p:cNvSpPr>
            <a:spLocks noGrp="1"/>
          </p:cNvSpPr>
          <p:nvPr>
            <p:ph idx="4294967295"/>
          </p:nvPr>
        </p:nvSpPr>
        <p:spPr>
          <a:xfrm>
            <a:off x="533400" y="1866920"/>
            <a:ext cx="8458200" cy="4419600"/>
          </a:xfrm>
        </p:spPr>
        <p:txBody>
          <a:bodyPr/>
          <a:lstStyle/>
          <a:p>
            <a:pPr marL="514350" indent="-514350">
              <a:lnSpc>
                <a:spcPct val="150000"/>
              </a:lnSpc>
              <a:buSzPct val="100000"/>
            </a:pPr>
            <a:r>
              <a:rPr lang="pt-PT" b="1" dirty="0" smtClean="0"/>
              <a:t>Flexibilidade de paradigmas</a:t>
            </a:r>
          </a:p>
          <a:p>
            <a:pPr marL="514350" indent="-514350">
              <a:lnSpc>
                <a:spcPct val="150000"/>
              </a:lnSpc>
              <a:buSzPct val="100000"/>
            </a:pPr>
            <a:r>
              <a:rPr lang="pt-PT" b="1" dirty="0" smtClean="0"/>
              <a:t>Replicação Automática</a:t>
            </a:r>
          </a:p>
          <a:p>
            <a:pPr marL="514350" indent="-514350">
              <a:lnSpc>
                <a:spcPct val="150000"/>
              </a:lnSpc>
              <a:buSzPct val="100000"/>
            </a:pPr>
            <a:r>
              <a:rPr lang="pt-PT" b="1" dirty="0" smtClean="0"/>
              <a:t>Distributed Garbage Collection</a:t>
            </a:r>
          </a:p>
          <a:p>
            <a:pPr marL="514350" indent="-514350">
              <a:lnSpc>
                <a:spcPct val="150000"/>
              </a:lnSpc>
              <a:buSzPct val="100000"/>
            </a:pPr>
            <a:r>
              <a:rPr lang="pt-PT" b="1" dirty="0" smtClean="0"/>
              <a:t>Políticas de segurança</a:t>
            </a:r>
          </a:p>
          <a:p>
            <a:pPr marL="514350" indent="-514350">
              <a:lnSpc>
                <a:spcPct val="150000"/>
              </a:lnSpc>
              <a:buSzPct val="100000"/>
            </a:pPr>
            <a:r>
              <a:rPr lang="pt-PT" b="1" dirty="0" smtClean="0"/>
              <a:t>Redes ad-hoc</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5</a:t>
            </a:fld>
            <a:endParaRPr lang="en-GB" sz="1200" b="0">
              <a:solidFill>
                <a:schemeClr val="tx1">
                  <a:tint val="75000"/>
                </a:schemeClr>
              </a:solidFill>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33400" y="1571612"/>
            <a:ext cx="8458200" cy="4419600"/>
          </a:xfrm>
        </p:spPr>
        <p:txBody>
          <a:bodyPr/>
          <a:lstStyle/>
          <a:p>
            <a:pPr marL="514350" indent="-514350">
              <a:lnSpc>
                <a:spcPct val="150000"/>
              </a:lnSpc>
              <a:buClr>
                <a:srgbClr val="00B050"/>
              </a:buClr>
              <a:buSzPct val="100000"/>
            </a:pPr>
            <a:r>
              <a:rPr lang="pt-PT" b="1" dirty="0" smtClean="0"/>
              <a:t>CORBA</a:t>
            </a:r>
            <a:r>
              <a:rPr lang="pt-PT" baseline="30000" dirty="0" smtClean="0"/>
              <a:t>1</a:t>
            </a:r>
            <a:endParaRPr lang="pt-PT" b="1" dirty="0" smtClean="0"/>
          </a:p>
          <a:p>
            <a:pPr marL="914400" lvl="1" indent="-514350">
              <a:lnSpc>
                <a:spcPct val="150000"/>
              </a:lnSpc>
              <a:buClr>
                <a:srgbClr val="00B050"/>
              </a:buClr>
              <a:buSzPct val="100000"/>
            </a:pPr>
            <a:r>
              <a:rPr lang="pt-PT" dirty="0" smtClean="0"/>
              <a:t>Infra-estrutura para sistemas distribuídos</a:t>
            </a:r>
          </a:p>
          <a:p>
            <a:pPr marL="914400" lvl="1" indent="-514350">
              <a:lnSpc>
                <a:spcPct val="150000"/>
              </a:lnSpc>
              <a:buClr>
                <a:srgbClr val="00B050"/>
              </a:buClr>
              <a:buSzPct val="100000"/>
            </a:pPr>
            <a:r>
              <a:rPr lang="pt-PT" dirty="0" smtClean="0"/>
              <a:t>Suporte para objectos replicados numa rede de larga escala</a:t>
            </a:r>
          </a:p>
          <a:p>
            <a:pPr marL="914400" lvl="1" indent="-514350">
              <a:lnSpc>
                <a:spcPct val="150000"/>
              </a:lnSpc>
              <a:buClr>
                <a:srgbClr val="00B050"/>
              </a:buClr>
              <a:buSzPct val="100000"/>
            </a:pPr>
            <a:endParaRPr lang="pt-PT" b="1" dirty="0" smtClean="0"/>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6</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51" name="Picture 3"/>
          <p:cNvPicPr>
            <a:picLocks noChangeAspect="1" noChangeArrowheads="1"/>
          </p:cNvPicPr>
          <p:nvPr/>
        </p:nvPicPr>
        <p:blipFill>
          <a:blip r:embed="rId3" cstate="print"/>
          <a:srcRect/>
          <a:stretch>
            <a:fillRect/>
          </a:stretch>
        </p:blipFill>
        <p:spPr bwMode="auto">
          <a:xfrm>
            <a:off x="1071538" y="5000636"/>
            <a:ext cx="500066" cy="333377"/>
          </a:xfrm>
          <a:prstGeom prst="rect">
            <a:avLst/>
          </a:prstGeom>
          <a:noFill/>
        </p:spPr>
      </p:pic>
      <p:pic>
        <p:nvPicPr>
          <p:cNvPr id="53249" name="Imagem 4" descr="MCj04325370000[1]"/>
          <p:cNvPicPr>
            <a:picLocks noChangeAspect="1" noChangeArrowheads="1"/>
          </p:cNvPicPr>
          <p:nvPr/>
        </p:nvPicPr>
        <p:blipFill>
          <a:blip r:embed="rId4" cstate="print"/>
          <a:srcRect/>
          <a:stretch>
            <a:fillRect/>
          </a:stretch>
        </p:blipFill>
        <p:spPr bwMode="auto">
          <a:xfrm>
            <a:off x="4286248" y="5000636"/>
            <a:ext cx="428628" cy="449039"/>
          </a:xfrm>
          <a:prstGeom prst="rect">
            <a:avLst/>
          </a:prstGeom>
          <a:noFill/>
        </p:spPr>
      </p:pic>
      <p:pic>
        <p:nvPicPr>
          <p:cNvPr id="43" name="Picture 3"/>
          <p:cNvPicPr>
            <a:picLocks noChangeAspect="1" noChangeArrowheads="1"/>
          </p:cNvPicPr>
          <p:nvPr/>
        </p:nvPicPr>
        <p:blipFill>
          <a:blip r:embed="rId3" cstate="print"/>
          <a:srcRect/>
          <a:stretch>
            <a:fillRect/>
          </a:stretch>
        </p:blipFill>
        <p:spPr bwMode="auto">
          <a:xfrm>
            <a:off x="2643174" y="5000636"/>
            <a:ext cx="500066" cy="333377"/>
          </a:xfrm>
          <a:prstGeom prst="rect">
            <a:avLst/>
          </a:prstGeom>
          <a:noFill/>
        </p:spPr>
      </p:pic>
      <p:pic>
        <p:nvPicPr>
          <p:cNvPr id="44" name="Imagem 4" descr="MCj04325370000[1]"/>
          <p:cNvPicPr>
            <a:picLocks noChangeAspect="1" noChangeArrowheads="1"/>
          </p:cNvPicPr>
          <p:nvPr/>
        </p:nvPicPr>
        <p:blipFill>
          <a:blip r:embed="rId4" cstate="print"/>
          <a:srcRect/>
          <a:stretch>
            <a:fillRect/>
          </a:stretch>
        </p:blipFill>
        <p:spPr bwMode="auto">
          <a:xfrm>
            <a:off x="5929322" y="5000636"/>
            <a:ext cx="428628" cy="449039"/>
          </a:xfrm>
          <a:prstGeom prst="rect">
            <a:avLst/>
          </a:prstGeom>
          <a:noFill/>
        </p:spPr>
      </p:pic>
      <p:pic>
        <p:nvPicPr>
          <p:cNvPr id="45" name="Imagem 4" descr="MCj04325370000[1]"/>
          <p:cNvPicPr>
            <a:picLocks noChangeAspect="1" noChangeArrowheads="1"/>
          </p:cNvPicPr>
          <p:nvPr/>
        </p:nvPicPr>
        <p:blipFill>
          <a:blip r:embed="rId4" cstate="print"/>
          <a:srcRect/>
          <a:stretch>
            <a:fillRect/>
          </a:stretch>
        </p:blipFill>
        <p:spPr bwMode="auto">
          <a:xfrm>
            <a:off x="7572396" y="5000636"/>
            <a:ext cx="428628" cy="449039"/>
          </a:xfrm>
          <a:prstGeom prst="rect">
            <a:avLst/>
          </a:prstGeom>
          <a:noFill/>
        </p:spPr>
      </p:pic>
      <p:sp>
        <p:nvSpPr>
          <p:cNvPr id="11" name="CaixaDeTexto 10"/>
          <p:cNvSpPr txBox="1"/>
          <p:nvPr/>
        </p:nvSpPr>
        <p:spPr>
          <a:xfrm>
            <a:off x="428596" y="5712757"/>
            <a:ext cx="8643998" cy="430887"/>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Steve   </a:t>
            </a:r>
            <a:r>
              <a:rPr lang="en-US" sz="1100" dirty="0" err="1" smtClean="0">
                <a:latin typeface="+mn-lt"/>
              </a:rPr>
              <a:t>Vinoski</a:t>
            </a:r>
            <a:r>
              <a:rPr lang="en-US" sz="1100" dirty="0" smtClean="0">
                <a:latin typeface="+mn-lt"/>
              </a:rPr>
              <a:t>,   "CORBA:   Integrating   diverse   applications   within   distributed  heterogeneous environments”</a:t>
            </a:r>
            <a:r>
              <a:rPr lang="pt-PT" sz="1100" dirty="0" smtClean="0"/>
              <a:t>	</a:t>
            </a:r>
          </a:p>
          <a:p>
            <a:endParaRPr lang="pt-PT" sz="1100" dirty="0"/>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33400" y="1571612"/>
            <a:ext cx="8458200" cy="2500330"/>
          </a:xfrm>
        </p:spPr>
        <p:txBody>
          <a:bodyPr/>
          <a:lstStyle/>
          <a:p>
            <a:pPr marL="514350" indent="-514350">
              <a:lnSpc>
                <a:spcPct val="150000"/>
              </a:lnSpc>
              <a:buClr>
                <a:srgbClr val="00B050"/>
              </a:buClr>
              <a:buSzPct val="100000"/>
            </a:pPr>
            <a:r>
              <a:rPr lang="en-US" b="1" dirty="0" err="1" smtClean="0"/>
              <a:t>Javanaise</a:t>
            </a:r>
            <a:r>
              <a:rPr lang="pt-PT" baseline="30000" dirty="0" smtClean="0"/>
              <a:t>1</a:t>
            </a:r>
            <a:endParaRPr lang="en-US" b="1" dirty="0" smtClean="0"/>
          </a:p>
          <a:p>
            <a:pPr marL="914400" lvl="1" indent="-514350">
              <a:lnSpc>
                <a:spcPct val="150000"/>
              </a:lnSpc>
              <a:buClr>
                <a:srgbClr val="00B050"/>
              </a:buClr>
              <a:buSzPct val="100000"/>
            </a:pPr>
            <a:r>
              <a:rPr lang="pt-PT" dirty="0" smtClean="0"/>
              <a:t>Suporte para colaboração entre aplicações distribuídas </a:t>
            </a:r>
          </a:p>
          <a:p>
            <a:pPr marL="914400" lvl="1" indent="-514350">
              <a:lnSpc>
                <a:spcPct val="150000"/>
              </a:lnSpc>
              <a:buClr>
                <a:srgbClr val="00B050"/>
              </a:buClr>
              <a:buSzPct val="100000"/>
            </a:pPr>
            <a:r>
              <a:rPr lang="pt-PT" dirty="0" smtClean="0"/>
              <a:t>Desenvolvimento de aplicações centralizadas e posteriormente configuradas para distribuídas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7</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51" name="Picture 3"/>
          <p:cNvPicPr>
            <a:picLocks noChangeAspect="1" noChangeArrowheads="1"/>
          </p:cNvPicPr>
          <p:nvPr/>
        </p:nvPicPr>
        <p:blipFill>
          <a:blip r:embed="rId3" cstate="print"/>
          <a:srcRect/>
          <a:stretch>
            <a:fillRect/>
          </a:stretch>
        </p:blipFill>
        <p:spPr bwMode="auto">
          <a:xfrm>
            <a:off x="1071538" y="5000636"/>
            <a:ext cx="500066" cy="333377"/>
          </a:xfrm>
          <a:prstGeom prst="rect">
            <a:avLst/>
          </a:prstGeom>
          <a:noFill/>
        </p:spPr>
      </p:pic>
      <p:pic>
        <p:nvPicPr>
          <p:cNvPr id="53249" name="Imagem 4" descr="MCj04325370000[1]"/>
          <p:cNvPicPr>
            <a:picLocks noChangeAspect="1" noChangeArrowheads="1"/>
          </p:cNvPicPr>
          <p:nvPr/>
        </p:nvPicPr>
        <p:blipFill>
          <a:blip r:embed="rId4" cstate="print"/>
          <a:srcRect/>
          <a:stretch>
            <a:fillRect/>
          </a:stretch>
        </p:blipFill>
        <p:spPr bwMode="auto">
          <a:xfrm>
            <a:off x="4286248" y="5000636"/>
            <a:ext cx="428628" cy="449039"/>
          </a:xfrm>
          <a:prstGeom prst="rect">
            <a:avLst/>
          </a:prstGeom>
          <a:noFill/>
        </p:spPr>
      </p:pic>
      <p:pic>
        <p:nvPicPr>
          <p:cNvPr id="43" name="Picture 3"/>
          <p:cNvPicPr>
            <a:picLocks noChangeAspect="1" noChangeArrowheads="1"/>
          </p:cNvPicPr>
          <p:nvPr/>
        </p:nvPicPr>
        <p:blipFill>
          <a:blip r:embed="rId3" cstate="print"/>
          <a:srcRect/>
          <a:stretch>
            <a:fillRect/>
          </a:stretch>
        </p:blipFill>
        <p:spPr bwMode="auto">
          <a:xfrm>
            <a:off x="2643174" y="5000636"/>
            <a:ext cx="500066" cy="333377"/>
          </a:xfrm>
          <a:prstGeom prst="rect">
            <a:avLst/>
          </a:prstGeom>
          <a:noFill/>
        </p:spPr>
      </p:pic>
      <p:pic>
        <p:nvPicPr>
          <p:cNvPr id="44" name="Imagem 4" descr="MCj04325370000[1]"/>
          <p:cNvPicPr>
            <a:picLocks noChangeAspect="1" noChangeArrowheads="1"/>
          </p:cNvPicPr>
          <p:nvPr/>
        </p:nvPicPr>
        <p:blipFill>
          <a:blip r:embed="rId4" cstate="print"/>
          <a:srcRect/>
          <a:stretch>
            <a:fillRect/>
          </a:stretch>
        </p:blipFill>
        <p:spPr bwMode="auto">
          <a:xfrm>
            <a:off x="5929322" y="5000636"/>
            <a:ext cx="428628" cy="449039"/>
          </a:xfrm>
          <a:prstGeom prst="rect">
            <a:avLst/>
          </a:prstGeom>
          <a:noFill/>
        </p:spPr>
      </p:pic>
      <p:pic>
        <p:nvPicPr>
          <p:cNvPr id="45" name="Imagem 4" descr="MCj04325370000[1]"/>
          <p:cNvPicPr>
            <a:picLocks noChangeAspect="1" noChangeArrowheads="1"/>
          </p:cNvPicPr>
          <p:nvPr/>
        </p:nvPicPr>
        <p:blipFill>
          <a:blip r:embed="rId4" cstate="print"/>
          <a:srcRect/>
          <a:stretch>
            <a:fillRect/>
          </a:stretch>
        </p:blipFill>
        <p:spPr bwMode="auto">
          <a:xfrm>
            <a:off x="7572396" y="5000636"/>
            <a:ext cx="428628" cy="449039"/>
          </a:xfrm>
          <a:prstGeom prst="rect">
            <a:avLst/>
          </a:prstGeom>
          <a:noFill/>
        </p:spPr>
      </p:pic>
      <p:sp>
        <p:nvSpPr>
          <p:cNvPr id="11" name="CaixaDeTexto 10"/>
          <p:cNvSpPr txBox="1"/>
          <p:nvPr/>
        </p:nvSpPr>
        <p:spPr>
          <a:xfrm>
            <a:off x="428596" y="5712757"/>
            <a:ext cx="8643998" cy="261610"/>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D. </a:t>
            </a:r>
            <a:r>
              <a:rPr lang="en-US" sz="1100" dirty="0" err="1" smtClean="0">
                <a:latin typeface="+mn-lt"/>
              </a:rPr>
              <a:t>Hagimont</a:t>
            </a:r>
            <a:r>
              <a:rPr lang="en-US" sz="1100" dirty="0" smtClean="0">
                <a:latin typeface="+mn-lt"/>
              </a:rPr>
              <a:t>  e  D. </a:t>
            </a:r>
            <a:r>
              <a:rPr lang="en-US" sz="1100" dirty="0" err="1" smtClean="0">
                <a:latin typeface="+mn-lt"/>
              </a:rPr>
              <a:t>Louvegnies</a:t>
            </a:r>
            <a:r>
              <a:rPr lang="en-US" sz="1100" dirty="0" smtClean="0">
                <a:latin typeface="+mn-lt"/>
              </a:rPr>
              <a:t>,  "</a:t>
            </a:r>
            <a:r>
              <a:rPr lang="en-US" sz="1100" dirty="0" err="1" smtClean="0">
                <a:latin typeface="+mn-lt"/>
              </a:rPr>
              <a:t>Javanaise</a:t>
            </a:r>
            <a:r>
              <a:rPr lang="en-US" sz="1100" dirty="0" smtClean="0">
                <a:latin typeface="+mn-lt"/>
              </a:rPr>
              <a:t>:  distributed  shared  objects  for Internet cooperative applications,"</a:t>
            </a:r>
            <a:endParaRPr lang="pt-PT" sz="1100" dirty="0"/>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33400" y="1571612"/>
            <a:ext cx="8458200" cy="4419600"/>
          </a:xfrm>
        </p:spPr>
        <p:txBody>
          <a:bodyPr/>
          <a:lstStyle/>
          <a:p>
            <a:pPr marL="514350" indent="-514350">
              <a:lnSpc>
                <a:spcPct val="150000"/>
              </a:lnSpc>
              <a:buClr>
                <a:srgbClr val="00B050"/>
              </a:buClr>
              <a:buSzPct val="100000"/>
            </a:pPr>
            <a:r>
              <a:rPr lang="pt-PT" b="1" dirty="0" smtClean="0"/>
              <a:t>Thor</a:t>
            </a:r>
            <a:r>
              <a:rPr lang="pt-PT" baseline="30000" dirty="0" smtClean="0"/>
              <a:t>1</a:t>
            </a:r>
            <a:endParaRPr lang="pt-PT" b="1" dirty="0" smtClean="0"/>
          </a:p>
          <a:p>
            <a:pPr marL="914400" lvl="1" indent="-514350">
              <a:lnSpc>
                <a:spcPct val="150000"/>
              </a:lnSpc>
              <a:buClr>
                <a:srgbClr val="00B050"/>
              </a:buClr>
              <a:buSzPct val="100000"/>
            </a:pPr>
            <a:r>
              <a:rPr lang="pt-PT" dirty="0" smtClean="0"/>
              <a:t>Sistema de gestão de base de dados</a:t>
            </a:r>
          </a:p>
          <a:p>
            <a:pPr marL="914400" lvl="1" indent="-514350">
              <a:lnSpc>
                <a:spcPct val="150000"/>
              </a:lnSpc>
              <a:buClr>
                <a:srgbClr val="00B050"/>
              </a:buClr>
              <a:buSzPct val="100000"/>
            </a:pPr>
            <a:r>
              <a:rPr lang="pt-PT" dirty="0" smtClean="0"/>
              <a:t>Utilizado por sistemas distribuídos heterogéneos</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8</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51" name="Picture 3"/>
          <p:cNvPicPr>
            <a:picLocks noChangeAspect="1" noChangeArrowheads="1"/>
          </p:cNvPicPr>
          <p:nvPr/>
        </p:nvPicPr>
        <p:blipFill>
          <a:blip r:embed="rId3" cstate="print"/>
          <a:srcRect/>
          <a:stretch>
            <a:fillRect/>
          </a:stretch>
        </p:blipFill>
        <p:spPr bwMode="auto">
          <a:xfrm>
            <a:off x="1071538" y="5000636"/>
            <a:ext cx="500066" cy="333377"/>
          </a:xfrm>
          <a:prstGeom prst="rect">
            <a:avLst/>
          </a:prstGeom>
          <a:noFill/>
        </p:spPr>
      </p:pic>
      <p:pic>
        <p:nvPicPr>
          <p:cNvPr id="43" name="Picture 3"/>
          <p:cNvPicPr>
            <a:picLocks noChangeAspect="1" noChangeArrowheads="1"/>
          </p:cNvPicPr>
          <p:nvPr/>
        </p:nvPicPr>
        <p:blipFill>
          <a:blip r:embed="rId3" cstate="print"/>
          <a:srcRect/>
          <a:stretch>
            <a:fillRect/>
          </a:stretch>
        </p:blipFill>
        <p:spPr bwMode="auto">
          <a:xfrm>
            <a:off x="2643174" y="5000636"/>
            <a:ext cx="500066" cy="333377"/>
          </a:xfrm>
          <a:prstGeom prst="rect">
            <a:avLst/>
          </a:prstGeom>
          <a:noFill/>
        </p:spPr>
      </p:pic>
      <p:pic>
        <p:nvPicPr>
          <p:cNvPr id="44" name="Imagem 4" descr="MCj04325370000[1]"/>
          <p:cNvPicPr>
            <a:picLocks noChangeAspect="1" noChangeArrowheads="1"/>
          </p:cNvPicPr>
          <p:nvPr/>
        </p:nvPicPr>
        <p:blipFill>
          <a:blip r:embed="rId4" cstate="print"/>
          <a:srcRect/>
          <a:stretch>
            <a:fillRect/>
          </a:stretch>
        </p:blipFill>
        <p:spPr bwMode="auto">
          <a:xfrm>
            <a:off x="5929322" y="5000636"/>
            <a:ext cx="428628" cy="449039"/>
          </a:xfrm>
          <a:prstGeom prst="rect">
            <a:avLst/>
          </a:prstGeom>
          <a:noFill/>
        </p:spPr>
      </p:pic>
      <p:pic>
        <p:nvPicPr>
          <p:cNvPr id="45" name="Imagem 4" descr="MCj04325370000[1]"/>
          <p:cNvPicPr>
            <a:picLocks noChangeAspect="1" noChangeArrowheads="1"/>
          </p:cNvPicPr>
          <p:nvPr/>
        </p:nvPicPr>
        <p:blipFill>
          <a:blip r:embed="rId4" cstate="print"/>
          <a:srcRect/>
          <a:stretch>
            <a:fillRect/>
          </a:stretch>
        </p:blipFill>
        <p:spPr bwMode="auto">
          <a:xfrm>
            <a:off x="7572396" y="5000636"/>
            <a:ext cx="428628" cy="449039"/>
          </a:xfrm>
          <a:prstGeom prst="rect">
            <a:avLst/>
          </a:prstGeom>
          <a:noFill/>
        </p:spPr>
      </p:pic>
      <p:pic>
        <p:nvPicPr>
          <p:cNvPr id="11" name="Picture 3"/>
          <p:cNvPicPr>
            <a:picLocks noChangeAspect="1" noChangeArrowheads="1"/>
          </p:cNvPicPr>
          <p:nvPr/>
        </p:nvPicPr>
        <p:blipFill>
          <a:blip r:embed="rId3" cstate="print"/>
          <a:srcRect/>
          <a:stretch>
            <a:fillRect/>
          </a:stretch>
        </p:blipFill>
        <p:spPr bwMode="auto">
          <a:xfrm>
            <a:off x="4286248" y="5000636"/>
            <a:ext cx="500066" cy="333377"/>
          </a:xfrm>
          <a:prstGeom prst="rect">
            <a:avLst/>
          </a:prstGeom>
          <a:noFill/>
        </p:spPr>
      </p:pic>
      <p:sp>
        <p:nvSpPr>
          <p:cNvPr id="12" name="CaixaDeTexto 11"/>
          <p:cNvSpPr txBox="1"/>
          <p:nvPr/>
        </p:nvSpPr>
        <p:spPr>
          <a:xfrm>
            <a:off x="428596" y="5712757"/>
            <a:ext cx="8643998" cy="261610"/>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Barbara </a:t>
            </a:r>
            <a:r>
              <a:rPr lang="en-US" sz="1100" dirty="0" err="1" smtClean="0">
                <a:latin typeface="+mn-lt"/>
              </a:rPr>
              <a:t>Liskov</a:t>
            </a:r>
            <a:r>
              <a:rPr lang="en-US" sz="1100" dirty="0" smtClean="0">
                <a:latin typeface="+mn-lt"/>
              </a:rPr>
              <a:t>,  Mark  Day e </a:t>
            </a:r>
            <a:r>
              <a:rPr lang="en-US" sz="1100" dirty="0" err="1" smtClean="0">
                <a:latin typeface="+mn-lt"/>
              </a:rPr>
              <a:t>Liuba</a:t>
            </a:r>
            <a:r>
              <a:rPr lang="en-US" sz="1100" dirty="0" smtClean="0">
                <a:latin typeface="+mn-lt"/>
              </a:rPr>
              <a:t> </a:t>
            </a:r>
            <a:r>
              <a:rPr lang="en-US" sz="1100" dirty="0" err="1" smtClean="0">
                <a:latin typeface="+mn-lt"/>
              </a:rPr>
              <a:t>Shrira</a:t>
            </a:r>
            <a:r>
              <a:rPr lang="en-US" sz="1100" dirty="0" smtClean="0">
                <a:latin typeface="+mn-lt"/>
              </a:rPr>
              <a:t>,  "Distributed  object  management  in  Thor” </a:t>
            </a:r>
            <a:endParaRPr lang="pt-PT" sz="11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4294967295"/>
          </p:nvPr>
        </p:nvSpPr>
        <p:spPr>
          <a:xfrm>
            <a:off x="533400" y="1571612"/>
            <a:ext cx="8458200" cy="4419600"/>
          </a:xfrm>
        </p:spPr>
        <p:txBody>
          <a:bodyPr/>
          <a:lstStyle/>
          <a:p>
            <a:pPr marL="514350" indent="-514350">
              <a:lnSpc>
                <a:spcPct val="150000"/>
              </a:lnSpc>
              <a:buClr>
                <a:srgbClr val="00B050"/>
              </a:buClr>
              <a:buSzPct val="100000"/>
            </a:pPr>
            <a:r>
              <a:rPr lang="pt-PT" b="1" dirty="0" err="1" smtClean="0"/>
              <a:t>Object</a:t>
            </a:r>
            <a:r>
              <a:rPr lang="pt-PT" b="1" dirty="0" smtClean="0"/>
              <a:t> </a:t>
            </a:r>
            <a:r>
              <a:rPr lang="pt-PT" b="1" dirty="0" err="1" smtClean="0"/>
              <a:t>Space</a:t>
            </a:r>
            <a:r>
              <a:rPr lang="pt-PT" b="1" dirty="0" smtClean="0"/>
              <a:t> Voyager</a:t>
            </a:r>
            <a:r>
              <a:rPr lang="pt-PT" baseline="30000" dirty="0" smtClean="0"/>
              <a:t>1</a:t>
            </a:r>
            <a:endParaRPr lang="pt-PT" b="1" dirty="0" smtClean="0"/>
          </a:p>
          <a:p>
            <a:pPr marL="914400" lvl="1" indent="-514350">
              <a:lnSpc>
                <a:spcPct val="150000"/>
              </a:lnSpc>
              <a:buClr>
                <a:srgbClr val="00B050"/>
              </a:buClr>
              <a:buSzPct val="100000"/>
            </a:pPr>
            <a:r>
              <a:rPr lang="pt-PT" dirty="0" smtClean="0"/>
              <a:t>Sistema de agentes móveis</a:t>
            </a:r>
          </a:p>
          <a:p>
            <a:pPr marL="914400" lvl="1" indent="-514350">
              <a:lnSpc>
                <a:spcPct val="150000"/>
              </a:lnSpc>
              <a:buClr>
                <a:srgbClr val="00B050"/>
              </a:buClr>
              <a:buSzPct val="100000"/>
            </a:pPr>
            <a:r>
              <a:rPr lang="pt-PT" dirty="0" smtClean="0"/>
              <a:t>Transforma um objecto num agente móvel</a:t>
            </a:r>
          </a:p>
        </p:txBody>
      </p:sp>
      <p:sp>
        <p:nvSpPr>
          <p:cNvPr id="4" name="Slide Number Placeholder 3"/>
          <p:cNvSpPr>
            <a:spLocks noGrp="1"/>
          </p:cNvSpPr>
          <p:nvPr>
            <p:ph type="sldNum" sz="quarter" idx="12"/>
          </p:nvPr>
        </p:nvSpPr>
        <p:spPr>
          <a:xfrm>
            <a:off x="6553200" y="6356352"/>
            <a:ext cx="2133600" cy="365125"/>
          </a:xfrm>
        </p:spPr>
        <p:txBody>
          <a:bodyPr lIns="91440" tIns="45720" rIns="91440" bIns="45720" rtlCol="0" anchor="ctr"/>
          <a:lstStyle/>
          <a:p>
            <a:pPr algn="r" eaLnBrk="1" hangingPunct="1">
              <a:defRPr/>
            </a:pPr>
            <a:fld id="{E1BE275F-0D8F-454D-A4FC-3A02E4C4EBE4}" type="slidenum">
              <a:rPr lang="en-GB" sz="1200" b="0">
                <a:solidFill>
                  <a:schemeClr val="tx1">
                    <a:tint val="75000"/>
                  </a:schemeClr>
                </a:solidFill>
                <a:latin typeface="Times New Roman" pitchFamily="18" charset="0"/>
              </a:rPr>
              <a:pPr algn="r" eaLnBrk="1" hangingPunct="1">
                <a:defRPr/>
              </a:pPr>
              <a:t>9</a:t>
            </a:fld>
            <a:endParaRPr lang="en-GB" sz="1200" b="0">
              <a:solidFill>
                <a:schemeClr val="tx1">
                  <a:tint val="75000"/>
                </a:schemeClr>
              </a:solidFill>
              <a:latin typeface="Times New Roman" pitchFamily="18" charset="0"/>
            </a:endParaRPr>
          </a:p>
        </p:txBody>
      </p:sp>
      <p:sp>
        <p:nvSpPr>
          <p:cNvPr id="5" name="Title 1"/>
          <p:cNvSpPr txBox="1">
            <a:spLocks/>
          </p:cNvSpPr>
          <p:nvPr/>
        </p:nvSpPr>
        <p:spPr bwMode="auto">
          <a:xfrm>
            <a:off x="533400" y="304800"/>
            <a:ext cx="48768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PT" sz="2000" b="1" i="0" u="none" strike="noStrike" kern="0" cap="none" spc="0" normalizeH="0" baseline="0" noProof="0" smtClean="0">
                <a:ln>
                  <a:noFill/>
                </a:ln>
                <a:solidFill>
                  <a:schemeClr val="bg1"/>
                </a:solidFill>
                <a:effectLst/>
                <a:uLnTx/>
                <a:uFillTx/>
                <a:latin typeface="+mj-lt"/>
                <a:ea typeface="+mj-ea"/>
                <a:cs typeface="+mj-cs"/>
              </a:rPr>
              <a:t>Sistemas Existentes	</a:t>
            </a:r>
            <a:endParaRPr kumimoji="0" lang="pt-PT" sz="2000" b="1" i="0" u="none" strike="noStrike" kern="0" cap="none" spc="0" normalizeH="0" baseline="0" noProof="0" dirty="0" smtClean="0">
              <a:ln>
                <a:noFill/>
              </a:ln>
              <a:solidFill>
                <a:schemeClr val="bg1"/>
              </a:solidFill>
              <a:effectLst/>
              <a:uLnTx/>
              <a:uFillTx/>
              <a:latin typeface="+mj-lt"/>
              <a:ea typeface="+mj-ea"/>
              <a:cs typeface="+mj-cs"/>
            </a:endParaRPr>
          </a:p>
        </p:txBody>
      </p:sp>
      <p:graphicFrame>
        <p:nvGraphicFramePr>
          <p:cNvPr id="42" name="Tabela 41"/>
          <p:cNvGraphicFramePr>
            <a:graphicFrameLocks noGrp="1"/>
          </p:cNvGraphicFramePr>
          <p:nvPr/>
        </p:nvGraphicFramePr>
        <p:xfrm>
          <a:off x="500034" y="3929066"/>
          <a:ext cx="8072495" cy="1571636"/>
        </p:xfrm>
        <a:graphic>
          <a:graphicData uri="http://schemas.openxmlformats.org/drawingml/2006/table">
            <a:tbl>
              <a:tblPr firstRow="1" bandRow="1">
                <a:tableStyleId>{5C22544A-7EE6-4342-B048-85BDC9FD1C3A}</a:tableStyleId>
              </a:tblPr>
              <a:tblGrid>
                <a:gridCol w="1614499"/>
                <a:gridCol w="1614499"/>
                <a:gridCol w="1614499"/>
                <a:gridCol w="1614499"/>
                <a:gridCol w="1614499"/>
              </a:tblGrid>
              <a:tr h="370840">
                <a:tc>
                  <a:txBody>
                    <a:bodyPr/>
                    <a:lstStyle/>
                    <a:p>
                      <a:pPr algn="ctr">
                        <a:lnSpc>
                          <a:spcPct val="100000"/>
                        </a:lnSpc>
                      </a:pPr>
                      <a:endParaRPr lang="pt-PT" sz="1400" b="1" kern="1200" baseline="0" dirty="0" smtClean="0">
                        <a:solidFill>
                          <a:schemeClr val="lt1"/>
                        </a:solidFill>
                        <a:latin typeface="+mn-lt"/>
                        <a:ea typeface="+mn-ea"/>
                        <a:cs typeface="+mn-cs"/>
                      </a:endParaRPr>
                    </a:p>
                    <a:p>
                      <a:pPr algn="ctr">
                        <a:lnSpc>
                          <a:spcPct val="100000"/>
                        </a:lnSpc>
                      </a:pPr>
                      <a:r>
                        <a:rPr lang="pt-PT" sz="1400" b="1" kern="1200" baseline="0" dirty="0" smtClean="0">
                          <a:solidFill>
                            <a:schemeClr val="lt1"/>
                          </a:solidFill>
                          <a:latin typeface="+mn-lt"/>
                          <a:ea typeface="+mn-ea"/>
                          <a:cs typeface="+mn-cs"/>
                        </a:rPr>
                        <a:t>Flexibilidade de paradigma	</a:t>
                      </a:r>
                    </a:p>
                    <a:p>
                      <a:pPr algn="ctr">
                        <a:lnSpc>
                          <a:spcPct val="100000"/>
                        </a:lnSpc>
                      </a:pPr>
                      <a:endParaRPr lang="pt-PT" sz="1400" b="1" dirty="0"/>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Replicação Automática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Distributed Garbage Collection 	</a:t>
                      </a:r>
                    </a:p>
                  </a:txBody>
                  <a:tcPr anchor="ctr">
                    <a:solidFill>
                      <a:srgbClr val="00B050"/>
                    </a:solidFill>
                  </a:tcPr>
                </a:tc>
                <a:tc>
                  <a:txBody>
                    <a:bodyPr/>
                    <a:lstStyle/>
                    <a:p>
                      <a:pPr algn="ctr">
                        <a:lnSpc>
                          <a:spcPct val="100000"/>
                        </a:lnSpc>
                      </a:pPr>
                      <a:r>
                        <a:rPr lang="pt-PT" sz="1400" b="1" kern="1200" baseline="0" dirty="0" smtClean="0">
                          <a:solidFill>
                            <a:schemeClr val="lt1"/>
                          </a:solidFill>
                          <a:latin typeface="+mn-lt"/>
                          <a:ea typeface="+mn-ea"/>
                          <a:cs typeface="+mn-cs"/>
                        </a:rPr>
                        <a:t>Políticas de segurança </a:t>
                      </a:r>
                    </a:p>
                  </a:txBody>
                  <a:tcPr anchor="ctr">
                    <a:solidFill>
                      <a:srgbClr val="00B050"/>
                    </a:solidFill>
                  </a:tcPr>
                </a:tc>
                <a:tc>
                  <a:txBody>
                    <a:bodyPr/>
                    <a:lstStyle/>
                    <a:p>
                      <a:pPr algn="ctr">
                        <a:lnSpc>
                          <a:spcPct val="100000"/>
                        </a:lnSpc>
                      </a:pPr>
                      <a:r>
                        <a:rPr lang="pt-PT" sz="1400" dirty="0" smtClean="0"/>
                        <a:t>Redes ad-hoc</a:t>
                      </a:r>
                      <a:endParaRPr lang="pt-PT" sz="1400" dirty="0"/>
                    </a:p>
                  </a:txBody>
                  <a:tcPr anchor="ctr">
                    <a:solidFill>
                      <a:srgbClr val="00B050"/>
                    </a:solidFill>
                  </a:tcPr>
                </a:tc>
              </a:tr>
              <a:tr h="626756">
                <a:tc>
                  <a:txBody>
                    <a:bodyPr/>
                    <a:lstStyle/>
                    <a:p>
                      <a:endParaRPr lang="pt-PT"/>
                    </a:p>
                  </a:txBody>
                  <a:tcPr/>
                </a:tc>
                <a:tc>
                  <a:txBody>
                    <a:bodyPr/>
                    <a:lstStyle/>
                    <a:p>
                      <a:endParaRPr lang="pt-PT"/>
                    </a:p>
                  </a:txBody>
                  <a:tcPr/>
                </a:tc>
                <a:tc>
                  <a:txBody>
                    <a:bodyPr/>
                    <a:lstStyle/>
                    <a:p>
                      <a:endParaRPr lang="pt-PT" dirty="0"/>
                    </a:p>
                  </a:txBody>
                  <a:tcPr/>
                </a:tc>
                <a:tc>
                  <a:txBody>
                    <a:bodyPr/>
                    <a:lstStyle/>
                    <a:p>
                      <a:endParaRPr lang="pt-PT"/>
                    </a:p>
                  </a:txBody>
                  <a:tcPr/>
                </a:tc>
                <a:tc>
                  <a:txBody>
                    <a:bodyPr/>
                    <a:lstStyle/>
                    <a:p>
                      <a:endParaRPr lang="pt-PT" dirty="0"/>
                    </a:p>
                  </a:txBody>
                  <a:tcPr/>
                </a:tc>
              </a:tr>
            </a:tbl>
          </a:graphicData>
        </a:graphic>
      </p:graphicFrame>
      <p:pic>
        <p:nvPicPr>
          <p:cNvPr id="53251" name="Picture 3"/>
          <p:cNvPicPr>
            <a:picLocks noChangeAspect="1" noChangeArrowheads="1"/>
          </p:cNvPicPr>
          <p:nvPr/>
        </p:nvPicPr>
        <p:blipFill>
          <a:blip r:embed="rId3" cstate="print"/>
          <a:srcRect/>
          <a:stretch>
            <a:fillRect/>
          </a:stretch>
        </p:blipFill>
        <p:spPr bwMode="auto">
          <a:xfrm>
            <a:off x="1071538" y="5000636"/>
            <a:ext cx="500066" cy="333377"/>
          </a:xfrm>
          <a:prstGeom prst="rect">
            <a:avLst/>
          </a:prstGeom>
          <a:noFill/>
        </p:spPr>
      </p:pic>
      <p:pic>
        <p:nvPicPr>
          <p:cNvPr id="53249" name="Imagem 4" descr="MCj04325370000[1]"/>
          <p:cNvPicPr>
            <a:picLocks noChangeAspect="1" noChangeArrowheads="1"/>
          </p:cNvPicPr>
          <p:nvPr/>
        </p:nvPicPr>
        <p:blipFill>
          <a:blip r:embed="rId4" cstate="print"/>
          <a:srcRect/>
          <a:stretch>
            <a:fillRect/>
          </a:stretch>
        </p:blipFill>
        <p:spPr bwMode="auto">
          <a:xfrm>
            <a:off x="4286248" y="5000636"/>
            <a:ext cx="428628" cy="449039"/>
          </a:xfrm>
          <a:prstGeom prst="rect">
            <a:avLst/>
          </a:prstGeom>
          <a:noFill/>
        </p:spPr>
      </p:pic>
      <p:pic>
        <p:nvPicPr>
          <p:cNvPr id="45" name="Imagem 4" descr="MCj04325370000[1]"/>
          <p:cNvPicPr>
            <a:picLocks noChangeAspect="1" noChangeArrowheads="1"/>
          </p:cNvPicPr>
          <p:nvPr/>
        </p:nvPicPr>
        <p:blipFill>
          <a:blip r:embed="rId4" cstate="print"/>
          <a:srcRect/>
          <a:stretch>
            <a:fillRect/>
          </a:stretch>
        </p:blipFill>
        <p:spPr bwMode="auto">
          <a:xfrm>
            <a:off x="7572396" y="5000636"/>
            <a:ext cx="428628" cy="449039"/>
          </a:xfrm>
          <a:prstGeom prst="rect">
            <a:avLst/>
          </a:prstGeom>
          <a:noFill/>
        </p:spPr>
      </p:pic>
      <p:pic>
        <p:nvPicPr>
          <p:cNvPr id="11" name="Imagem 4" descr="MCj04325370000[1]"/>
          <p:cNvPicPr>
            <a:picLocks noChangeAspect="1" noChangeArrowheads="1"/>
          </p:cNvPicPr>
          <p:nvPr/>
        </p:nvPicPr>
        <p:blipFill>
          <a:blip r:embed="rId4" cstate="print"/>
          <a:srcRect/>
          <a:stretch>
            <a:fillRect/>
          </a:stretch>
        </p:blipFill>
        <p:spPr bwMode="auto">
          <a:xfrm>
            <a:off x="2714612" y="5000636"/>
            <a:ext cx="428628" cy="449039"/>
          </a:xfrm>
          <a:prstGeom prst="rect">
            <a:avLst/>
          </a:prstGeom>
          <a:noFill/>
        </p:spPr>
      </p:pic>
      <p:pic>
        <p:nvPicPr>
          <p:cNvPr id="12" name="Picture 3"/>
          <p:cNvPicPr>
            <a:picLocks noChangeAspect="1" noChangeArrowheads="1"/>
          </p:cNvPicPr>
          <p:nvPr/>
        </p:nvPicPr>
        <p:blipFill>
          <a:blip r:embed="rId3" cstate="print"/>
          <a:srcRect/>
          <a:stretch>
            <a:fillRect/>
          </a:stretch>
        </p:blipFill>
        <p:spPr bwMode="auto">
          <a:xfrm>
            <a:off x="5857884" y="5000636"/>
            <a:ext cx="500066" cy="333377"/>
          </a:xfrm>
          <a:prstGeom prst="rect">
            <a:avLst/>
          </a:prstGeom>
          <a:noFill/>
        </p:spPr>
      </p:pic>
      <p:sp>
        <p:nvSpPr>
          <p:cNvPr id="13" name="CaixaDeTexto 12"/>
          <p:cNvSpPr txBox="1"/>
          <p:nvPr/>
        </p:nvSpPr>
        <p:spPr>
          <a:xfrm>
            <a:off x="428596" y="5712757"/>
            <a:ext cx="8643998" cy="261610"/>
          </a:xfrm>
          <a:prstGeom prst="rect">
            <a:avLst/>
          </a:prstGeom>
          <a:noFill/>
        </p:spPr>
        <p:txBody>
          <a:bodyPr wrap="square" rtlCol="0">
            <a:spAutoFit/>
          </a:bodyPr>
          <a:lstStyle/>
          <a:p>
            <a:r>
              <a:rPr lang="pt-PT" sz="1100" baseline="30000" dirty="0" smtClean="0">
                <a:latin typeface="+mn-lt"/>
              </a:rPr>
              <a:t>1 </a:t>
            </a:r>
            <a:r>
              <a:rPr lang="en-US" sz="1100" dirty="0" smtClean="0">
                <a:latin typeface="+mn-lt"/>
              </a:rPr>
              <a:t>Alberto Silva, Miguel Mira </a:t>
            </a:r>
            <a:r>
              <a:rPr lang="en-US" sz="1100" dirty="0" err="1" smtClean="0">
                <a:latin typeface="+mn-lt"/>
              </a:rPr>
              <a:t>da</a:t>
            </a:r>
            <a:r>
              <a:rPr lang="en-US" sz="1100" dirty="0" smtClean="0">
                <a:latin typeface="+mn-lt"/>
              </a:rPr>
              <a:t> Silva, José Delgado, “An Overview of </a:t>
            </a:r>
            <a:r>
              <a:rPr lang="en-US" sz="1100" dirty="0" err="1" smtClean="0">
                <a:latin typeface="+mn-lt"/>
              </a:rPr>
              <a:t>AgentSpace</a:t>
            </a:r>
            <a:r>
              <a:rPr lang="en-US" sz="1100" dirty="0" smtClean="0">
                <a:latin typeface="+mn-lt"/>
              </a:rPr>
              <a:t>: A Next-Generation Mobile Agent System”</a:t>
            </a:r>
            <a:endParaRPr lang="pt-PT" sz="1100"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locally-trackable-dedup middleware09 v2</Template>
  <TotalTime>2886</TotalTime>
  <Words>5860</Words>
  <Application>Microsoft Office PowerPoint</Application>
  <PresentationFormat>Apresentação no Ecrã (4:3)</PresentationFormat>
  <Paragraphs>395</Paragraphs>
  <Slides>36</Slides>
  <Notes>36</Notes>
  <HiddenSlides>1</HiddenSlides>
  <MMClips>0</MMClips>
  <ScaleCrop>false</ScaleCrop>
  <HeadingPairs>
    <vt:vector size="4" baseType="variant">
      <vt:variant>
        <vt:lpstr>Tema</vt:lpstr>
      </vt:variant>
      <vt:variant>
        <vt:i4>2</vt:i4>
      </vt:variant>
      <vt:variant>
        <vt:lpstr>Títulos dos diapositivos</vt:lpstr>
      </vt:variant>
      <vt:variant>
        <vt:i4>36</vt:i4>
      </vt:variant>
    </vt:vector>
  </HeadingPairs>
  <TitlesOfParts>
    <vt:vector size="38" baseType="lpstr">
      <vt:lpstr>1_Blank Presentation</vt:lpstr>
      <vt:lpstr>Blank Presentation</vt:lpstr>
      <vt:lpstr>OBIHOC: Middleware para Redes ad-hoc </vt:lpstr>
      <vt:lpstr>Motivação</vt:lpstr>
      <vt:lpstr>Motivação</vt:lpstr>
      <vt:lpstr>Objectivos</vt:lpstr>
      <vt:lpstr>Trabalho Relacionado  </vt:lpstr>
      <vt:lpstr>Diapositivo 6</vt:lpstr>
      <vt:lpstr>Diapositivo 7</vt:lpstr>
      <vt:lpstr>Diapositivo 8</vt:lpstr>
      <vt:lpstr>Diapositivo 9</vt:lpstr>
      <vt:lpstr>Diapositivo 10</vt:lpstr>
      <vt:lpstr>Diapositivo 11</vt:lpstr>
      <vt:lpstr>Arquitectura</vt:lpstr>
      <vt:lpstr>Arquitectura - Geral</vt:lpstr>
      <vt:lpstr>Arquitectura – Gestão Objectos</vt:lpstr>
      <vt:lpstr>Arquitectura – Gestão Objectos</vt:lpstr>
      <vt:lpstr>Arquitectura – Gestão Objectos</vt:lpstr>
      <vt:lpstr>Arquitectura – Gestão Objectos</vt:lpstr>
      <vt:lpstr>Arquitectura – Gestão Objectos</vt:lpstr>
      <vt:lpstr>Arquitectura – Gestão Objectos</vt:lpstr>
      <vt:lpstr>Arquitectura – Comunicação</vt:lpstr>
      <vt:lpstr>Arquitectura – Comunicação</vt:lpstr>
      <vt:lpstr>Arquitectura – Segurança</vt:lpstr>
      <vt:lpstr>Arquitectura – Segurança</vt:lpstr>
      <vt:lpstr>Arquitectura</vt:lpstr>
      <vt:lpstr>Implementação</vt:lpstr>
      <vt:lpstr>Implementação</vt:lpstr>
      <vt:lpstr>Metodologia de Avaliação</vt:lpstr>
      <vt:lpstr>Metodologia de Avaliação</vt:lpstr>
      <vt:lpstr>Metodologia de Avaliação</vt:lpstr>
      <vt:lpstr>Metodologia de Avaliação</vt:lpstr>
      <vt:lpstr>Metodologia de Avaliação</vt:lpstr>
      <vt:lpstr>Metodologia de Avaliação</vt:lpstr>
      <vt:lpstr>Metodologia de Avaliação</vt:lpstr>
      <vt:lpstr>Conclusão</vt:lpstr>
      <vt:lpstr>Conclusão – Trabalho Futuro</vt:lpstr>
      <vt:lpstr>OBIHOC: Middleware para Redes ad-hoc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Projecto OBIHOC</dc:title>
  <dc:creator>André Conrado</dc:creator>
  <cp:keywords>middleware redes ad-hoc</cp:keywords>
  <dc:description>Diapositivos a serem apresentados na apresentação do Projecto em Engenharia de Redes de Comunicações - OBIHOC</dc:description>
  <cp:lastModifiedBy>André Conrado</cp:lastModifiedBy>
  <cp:revision>153</cp:revision>
  <dcterms:created xsi:type="dcterms:W3CDTF">2008-01-20T11:31:22Z</dcterms:created>
  <dcterms:modified xsi:type="dcterms:W3CDTF">2010-11-22T15:06:01Z</dcterms:modified>
  <cp:contentStatus>Rascunho</cp:contentStatus>
</cp:coreProperties>
</file>